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229" r:id="rId4"/>
  </p:sldMasterIdLst>
  <p:notesMasterIdLst>
    <p:notesMasterId r:id="rId19"/>
  </p:notesMasterIdLst>
  <p:handoutMasterIdLst>
    <p:handoutMasterId r:id="rId20"/>
  </p:handoutMasterIdLst>
  <p:sldIdLst>
    <p:sldId id="2147479557" r:id="rId5"/>
    <p:sldId id="1788" r:id="rId6"/>
    <p:sldId id="2147479572" r:id="rId7"/>
    <p:sldId id="2147479600" r:id="rId8"/>
    <p:sldId id="2147479651" r:id="rId9"/>
    <p:sldId id="2147479646" r:id="rId10"/>
    <p:sldId id="2147479653" r:id="rId11"/>
    <p:sldId id="1882" r:id="rId12"/>
    <p:sldId id="2076138153" r:id="rId13"/>
    <p:sldId id="2076138156" r:id="rId14"/>
    <p:sldId id="2147479648" r:id="rId15"/>
    <p:sldId id="2147479649" r:id="rId16"/>
    <p:sldId id="2147479607" r:id="rId17"/>
    <p:sldId id="2147479594"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ection" id="{B2D85E4D-CCFE-4F31-9774-AE528B9A42DB}">
          <p14:sldIdLst>
            <p14:sldId id="2147479557"/>
            <p14:sldId id="1788"/>
            <p14:sldId id="2147479572"/>
            <p14:sldId id="2147479600"/>
            <p14:sldId id="2147479651"/>
            <p14:sldId id="2147479646"/>
            <p14:sldId id="2147479653"/>
            <p14:sldId id="1882"/>
            <p14:sldId id="2076138153"/>
            <p14:sldId id="2076138156"/>
            <p14:sldId id="2147479648"/>
            <p14:sldId id="2147479649"/>
            <p14:sldId id="2147479607"/>
            <p14:sldId id="2147479594"/>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8B"/>
    <a:srgbClr val="002060"/>
    <a:srgbClr val="809DAD"/>
    <a:srgbClr val="EEEEEE"/>
    <a:srgbClr val="E8E8E8"/>
    <a:srgbClr val="D4D4D4"/>
    <a:srgbClr val="E8E6DF"/>
    <a:srgbClr val="FB5A65"/>
    <a:srgbClr val="CD9BCF"/>
    <a:srgbClr val="D59ED7"/>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B3F5C-5BFB-4331-9C13-F5FC752BB6B4}" v="7" dt="2023-09-24T01:20:57.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667" autoAdjust="0"/>
  </p:normalViewPr>
  <p:slideViewPr>
    <p:cSldViewPr snapToGrid="0" showGuides="1">
      <p:cViewPr varScale="1">
        <p:scale>
          <a:sx n="93" d="100"/>
          <a:sy n="93" d="100"/>
        </p:scale>
        <p:origin x="1046" y="82"/>
      </p:cViewPr>
      <p:guideLst>
        <p:guide pos="4200"/>
        <p:guide orient="horz" pos="2160"/>
        <p:guide pos="584"/>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11/20/2023 8:16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11/20/2023 8:16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34908A-AE17-4331-9F50-37394065F65B}" type="slidenum">
              <a:rPr lang="en-US" smtClean="0"/>
              <a:t>2</a:t>
            </a:fld>
            <a:endParaRPr lang="en-US"/>
          </a:p>
        </p:txBody>
      </p:sp>
    </p:spTree>
    <p:extLst>
      <p:ext uri="{BB962C8B-B14F-4D97-AF65-F5344CB8AC3E}">
        <p14:creationId xmlns:p14="http://schemas.microsoft.com/office/powerpoint/2010/main" val="224444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Learning Paths for this course - https://learn.microsoft.com/certifications/exams/az-305/?tab=tab-learning-paths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Hands-on case studies GitHub - https://github.com/MicrosoftLearning/AZ-305-DesigningMicrosoftAzureInfrastructureSolutions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11/20/2023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569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dirty="0"/>
              <a:t>In the virtual classroom remove the items that aren’t appropriate. Demo the virtual experience including asking a question, chat, and video. In the physical classroom include things to know about the facilities.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11/20/2023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0081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ask your students about their level of experience. Have they taken AZ-104 (Admin) or another Microsoft course? </a:t>
            </a:r>
          </a:p>
          <a:p>
            <a:r>
              <a:rPr lang="en-US" dirty="0"/>
              <a:t>Microsoft Learn has a series of Fundamental modules for Azure, networking, and security. More modules are added every day and can help students ramp up on Azure basics. https://docs.microsoft.com/learn/browse/?term=fundamentals&amp;terms=fundamentals&amp;products=azure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11/20/2023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0172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this slide to your teaching schedule. A more detailed timing table is provided in the Trainer Prep Guide. The table is just a guideline on how you might schedule your class. If you are running behind, consider using the last daily case study as homework. Also, consider using the Module Review questions to recap the day before or after breaks to refocus the class. Some instructors like to complete the case study then use the lecture material for review. Lecture is estimated at 60 – 90 minutes. Case studies are estimated at 60-120 minutes. There is a Fabrikam case study for Day 3 that brings together the previous content. Modules that do not have a formal case study will have a small decision scenario at the end. Be sure to read more about the case studies in the Instructor Solution Guide.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11/20/2023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512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Percentages indicate the relative weight of each area on the exam. The higher the percentage, the more questions you are likely to see in that area.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Exam AZ-305: Designing Microsoft Azure Infrastructure Solutions - https://docs.microsoft.com/learn/certifications/exams/az-305</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11/20/2023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60266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AZ-305 Case Study GitHub - https://github.com/MicrosoftLearning/AZ-305-DesigningMicrosoftAzureInfrastructureSolutions</a:t>
            </a:r>
          </a:p>
          <a:p>
            <a:endParaRPr lang="en-US" dirty="0"/>
          </a:p>
          <a:p>
            <a:r>
              <a:rPr lang="en-US" dirty="0"/>
              <a:t>Be prepared to discuss how students should approach the case studies. How will they participate? Will they be expected to present a solution? What tools are available to them to draw architectures or answer questions? </a:t>
            </a:r>
          </a:p>
          <a:p>
            <a:endParaRPr lang="en-US" dirty="0"/>
          </a:p>
          <a:p>
            <a:r>
              <a:rPr lang="en-US" dirty="0"/>
              <a:t>Use this slide and the next two slides to give students areas to explore and use in class.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11/20/2023 8:16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422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talking about landing zones specifically. Use this link to review before class https://docs.microsoft.com/azure/cloud-adoption-framework/ready/landing-zone/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cloud adoption journey - https://azure.microsoft.com/cloud-adoption-framework/#cloud-adoption-journey</a:t>
            </a:r>
          </a:p>
          <a:p>
            <a:r>
              <a:rPr lang="en-US" b="0" dirty="0">
                <a:solidFill>
                  <a:srgbClr val="000000"/>
                </a:solidFill>
                <a:effectLst/>
                <a:latin typeface="Consolas" panose="020B0609020204030204" pitchFamily="49" charset="0"/>
              </a:rPr>
              <a:t>Azure migration guide overview</a:t>
            </a:r>
            <a:r>
              <a:rPr lang="en-US" b="0" dirty="0">
                <a:solidFill>
                  <a:srgbClr val="A31515"/>
                </a:solidFill>
                <a:effectLst/>
                <a:latin typeface="Consolas" panose="020B0609020204030204" pitchFamily="49" charset="0"/>
              </a:rPr>
              <a:t> - https://docs.microsoft.com/azure/cloud-adoption-framework/migrate/azure-migration-guide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Azure cloud migration best practices checklist</a:t>
            </a:r>
            <a:r>
              <a:rPr lang="en-US" b="0" dirty="0">
                <a:solidFill>
                  <a:srgbClr val="A31515"/>
                </a:solidFill>
                <a:effectLst/>
                <a:latin typeface="Consolas" panose="020B0609020204030204" pitchFamily="49" charset="0"/>
              </a:rPr>
              <a:t> - https://docs.microsoft.com/azure/cloud-adoption-framework/migrate/azure-best-practices</a:t>
            </a:r>
          </a:p>
          <a:p>
            <a:r>
              <a:rPr lang="en-US" b="0" dirty="0">
                <a:solidFill>
                  <a:srgbClr val="A31515"/>
                </a:solidFill>
                <a:effectLst/>
                <a:latin typeface="Consolas" panose="020B0609020204030204" pitchFamily="49" charset="0"/>
              </a:rPr>
              <a:t>Microsoft Cloud Adoption Framework for Azure - https://docs.microsoft.com/learn/modules/microsoft-cloud-adoption-framework-for-azure/</a:t>
            </a:r>
          </a:p>
          <a:p>
            <a:endParaRPr lang="en-US" b="0" dirty="0">
              <a:solidFill>
                <a:srgbClr val="A31515"/>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Strategy – Define business justification and expected outcomes of adoption</a:t>
            </a: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Plan – Align actionable adoption plans to business outcomes</a:t>
            </a: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Ready – Prepare the cloud environment for the planned changes</a:t>
            </a: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Adopt (Migrate/Innovate) – Migrate and modernize existing workloads / Develop new cloud-native or hybrid solutions</a:t>
            </a: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Govern – Govern the environment and workloads</a:t>
            </a: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Manage – Operations management for cloud and hybrid solutions</a:t>
            </a:r>
          </a:p>
          <a:p>
            <a:pPr marL="171450" indent="-171450">
              <a:buFont typeface="Arial" panose="020B0604020202020204" pitchFamily="34" charset="0"/>
              <a:buChar char="•"/>
            </a:pPr>
            <a:r>
              <a:rPr lang="en-US" b="0" dirty="0">
                <a:solidFill>
                  <a:srgbClr val="A31515"/>
                </a:solidFill>
                <a:effectLst/>
                <a:latin typeface="Consolas" panose="020B0609020204030204" pitchFamily="49" charset="0"/>
              </a:rPr>
              <a:t>Organize – Align the teams and roles supporting your organization’s cloud adoption efforts</a:t>
            </a:r>
          </a:p>
          <a:p>
            <a:endParaRPr lang="en-US" b="0" dirty="0">
              <a:solidFill>
                <a:srgbClr val="A31515"/>
              </a:solidFill>
              <a:effectLst/>
              <a:latin typeface="Consolas" panose="020B0609020204030204" pitchFamily="49" charset="0"/>
            </a:endParaRPr>
          </a:p>
          <a:p>
            <a:endParaRPr lang="en-US" b="0" dirty="0">
              <a:solidFill>
                <a:srgbClr val="A3151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9ED9CA1-4A12-4327-B19F-AF8FAAE8140B}" type="slidenum">
              <a:rPr lang="en-US" smtClean="0"/>
              <a:t>9</a:t>
            </a:fld>
            <a:endParaRPr lang="en-US"/>
          </a:p>
        </p:txBody>
      </p:sp>
    </p:spTree>
    <p:extLst>
      <p:ext uri="{BB962C8B-B14F-4D97-AF65-F5344CB8AC3E}">
        <p14:creationId xmlns:p14="http://schemas.microsoft.com/office/powerpoint/2010/main" val="272065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Well-Architected Framework - https://docs.microsoft.com/azure/cloud-adoption-framework/</a:t>
            </a:r>
          </a:p>
          <a:p>
            <a:r>
              <a:rPr lang="en-US" dirty="0"/>
              <a:t>Build great solutions with the Microsoft Azure Well-Architected Framework - https://docs.microsoft.com/azure/architecture/framework/</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000000"/>
                </a:solidFill>
                <a:effectLst/>
                <a:latin typeface="Segoe UI" panose="020B0502040204020203" pitchFamily="34" charset="0"/>
              </a:rPr>
              <a:t>Azure’s Well-Architected Framework targets a specific workload, and the Cloud Adoption Framework picks them up from the point of migration to the cloud.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58025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8AFE116-C913-47B9-A2FE-E7F4B9E58C38}" type="datetime8">
              <a:rPr lang="en-US" smtClean="0"/>
              <a:t>11/20/2023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54741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alphaModFix amt="90000"/>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_Learn-with Head">
    <p:bg>
      <p:bgPr>
        <a:solidFill>
          <a:srgbClr val="E8E6D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294CE2C-953A-10B8-F580-7F93E4F1234F}"/>
              </a:ext>
            </a:extLst>
          </p:cNvPr>
          <p:cNvGrpSpPr/>
          <p:nvPr userDrawn="1"/>
        </p:nvGrpSpPr>
        <p:grpSpPr>
          <a:xfrm>
            <a:off x="0" y="0"/>
            <a:ext cx="12192001" cy="1289051"/>
            <a:chOff x="0" y="0"/>
            <a:chExt cx="12192001" cy="1289051"/>
          </a:xfrm>
        </p:grpSpPr>
        <p:pic>
          <p:nvPicPr>
            <p:cNvPr id="7" name="Picture 6">
              <a:extLst>
                <a:ext uri="{FF2B5EF4-FFF2-40B4-BE49-F238E27FC236}">
                  <a16:creationId xmlns:a16="http://schemas.microsoft.com/office/drawing/2014/main" id="{77080A99-448F-6067-0FC9-8A3F1093BB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125" b="79253"/>
            <a:stretch/>
          </p:blipFill>
          <p:spPr>
            <a:xfrm>
              <a:off x="0" y="1"/>
              <a:ext cx="12192001" cy="1289050"/>
            </a:xfrm>
            <a:prstGeom prst="rect">
              <a:avLst/>
            </a:prstGeom>
          </p:spPr>
        </p:pic>
        <p:sp>
          <p:nvSpPr>
            <p:cNvPr id="8" name="Rectangle 7">
              <a:extLst>
                <a:ext uri="{FF2B5EF4-FFF2-40B4-BE49-F238E27FC236}">
                  <a16:creationId xmlns:a16="http://schemas.microsoft.com/office/drawing/2014/main" id="{52129612-B6F9-E264-C307-D22FBB0EACA2}"/>
                </a:ext>
              </a:extLst>
            </p:cNvPr>
            <p:cNvSpPr/>
            <p:nvPr userDrawn="1"/>
          </p:nvSpPr>
          <p:spPr bwMode="auto">
            <a:xfrm>
              <a:off x="7315200" y="0"/>
              <a:ext cx="1454150" cy="8255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6051"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665311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36">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439394"/>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3" name="Footer Placeholder 1">
            <a:extLst>
              <a:ext uri="{FF2B5EF4-FFF2-40B4-BE49-F238E27FC236}">
                <a16:creationId xmlns:a16="http://schemas.microsoft.com/office/drawing/2014/main" id="{321C5BC6-3576-4A3E-899B-09DB91CBC4CB}"/>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8419545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25060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BI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0"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69332"/>
          </a:xfrm>
        </p:spPr>
        <p:txBody>
          <a:bodyPr/>
          <a:lstStyle>
            <a:lvl1pPr>
              <a:defRPr sz="24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10" name="TextBox 9">
            <a:extLst>
              <a:ext uri="{FF2B5EF4-FFF2-40B4-BE49-F238E27FC236}">
                <a16:creationId xmlns:a16="http://schemas.microsoft.com/office/drawing/2014/main" id="{7983F84D-EC19-0B99-8EEE-DE63255B3049}"/>
              </a:ext>
            </a:extLst>
          </p:cNvPr>
          <p:cNvSpPr txBox="1"/>
          <p:nvPr userDrawn="1"/>
        </p:nvSpPr>
        <p:spPr>
          <a:xfrm>
            <a:off x="582170" y="6323019"/>
            <a:ext cx="6192809"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50" dirty="0">
                <a:solidFill>
                  <a:srgbClr val="000000"/>
                </a:solidFill>
              </a:rPr>
              <a:t>© Copyright Microsoft Corporation. All rights reserved.</a:t>
            </a:r>
            <a:endParaRPr lang="en-US" sz="1050" dirty="0"/>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ttendee-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69332"/>
          </a:xfrm>
        </p:spPr>
        <p:txBody>
          <a:bodyPr/>
          <a:lstStyle>
            <a:lvl1pPr>
              <a:defRPr sz="2400" b="0" i="0">
                <a:solidFill>
                  <a:schemeClr val="tx1"/>
                </a:solidFill>
                <a:latin typeface="+mj-lt"/>
                <a:cs typeface="Segoe UI Semibold" panose="020B0502040204020203" pitchFamily="34" charset="0"/>
              </a:defRPr>
            </a:lvl1pPr>
          </a:lstStyle>
          <a:p>
            <a:r>
              <a:rPr lang="en-US" dirty="0"/>
              <a:t>Click to edit Master title style</a:t>
            </a:r>
          </a:p>
        </p:txBody>
      </p:sp>
      <p:pic>
        <p:nvPicPr>
          <p:cNvPr id="4" name="Picture 3" descr="A group of people sitting around a table&#10;&#10;Description automatically generated">
            <a:extLst>
              <a:ext uri="{FF2B5EF4-FFF2-40B4-BE49-F238E27FC236}">
                <a16:creationId xmlns:a16="http://schemas.microsoft.com/office/drawing/2014/main" id="{773E2ACD-84B6-1513-8532-B088D7F506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with Head_Off-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ith Head_Wm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Path3_Off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Learn Clickdow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AC9CC-CBA7-2165-37C5-00D2CAABAC31}"/>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863338" cy="37151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47266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Box 7">
            <a:extLst>
              <a:ext uri="{FF2B5EF4-FFF2-40B4-BE49-F238E27FC236}">
                <a16:creationId xmlns:a16="http://schemas.microsoft.com/office/drawing/2014/main" id="{1E20C88F-B42A-8201-A2BC-15F34780F888}"/>
              </a:ext>
            </a:extLst>
          </p:cNvPr>
          <p:cNvSpPr txBox="1"/>
          <p:nvPr userDrawn="1"/>
        </p:nvSpPr>
        <p:spPr>
          <a:xfrm>
            <a:off x="582170" y="6323019"/>
            <a:ext cx="6192809"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50" dirty="0">
                <a:solidFill>
                  <a:srgbClr val="000000"/>
                </a:solidFill>
              </a:rPr>
              <a:t>© Copyright Microsoft Corporation. All rights reserved.</a:t>
            </a:r>
            <a:endParaRPr lang="en-US" sz="1050"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84" r:id="rId1"/>
    <p:sldLayoutId id="2147484845" r:id="rId2"/>
    <p:sldLayoutId id="2147484867" r:id="rId3"/>
    <p:sldLayoutId id="2147484908" r:id="rId4"/>
    <p:sldLayoutId id="2147484917" r:id="rId5"/>
    <p:sldLayoutId id="2147484909" r:id="rId6"/>
    <p:sldLayoutId id="2147484907" r:id="rId7"/>
    <p:sldLayoutId id="2147484905" r:id="rId8"/>
    <p:sldLayoutId id="2147484918" r:id="rId9"/>
    <p:sldLayoutId id="2147484919" r:id="rId10"/>
    <p:sldLayoutId id="2147484920" r:id="rId11"/>
    <p:sldLayoutId id="2147484921" r:id="rId12"/>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rchitecture/framework/resiliency/business-metric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learn.microsoft.com/" TargetMode="Externa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hyperlink" Target="http://www.aka.ms/MyMicrosoftLearnProfile"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training/paths/implement-storage-azure-files-azure-blob-storage/" TargetMode="External"/><Relationship Id="rId7" Type="http://schemas.openxmlformats.org/officeDocument/2006/relationships/hyperlink" Target="https://github.com/MicrosoftLearning/AZ-305-DesigningMicrosoftAzureInfrastructureSolution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hyperlink" Target="https://learn.microsoft.com/certifications/exams/az-305/?tab=tab-learning-path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aka.ms/MyMicrosoftLearnProfile"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learn.microsoft.com/certifications" TargetMode="External"/><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hyperlink" Target="https://home.pearsonvue.com/voc/2023-report" TargetMode="External"/><Relationship Id="rId4" Type="http://schemas.openxmlformats.org/officeDocument/2006/relationships/hyperlink" Target="https://aka.ms/RenewYourCer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Youtube.com/@mwcloud"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mailto:mike@michaelwhitehous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azurechart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DA42-D01A-4628-AAE1-7ADE1F23E01F}"/>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Microsoft Azure Well-Architected Framework</a:t>
            </a:r>
            <a:endParaRPr lang="en-US" dirty="0">
              <a:solidFill>
                <a:schemeClr val="tx2">
                  <a:lumMod val="50000"/>
                </a:schemeClr>
              </a:solidFill>
            </a:endParaRPr>
          </a:p>
        </p:txBody>
      </p:sp>
      <p:sp>
        <p:nvSpPr>
          <p:cNvPr id="4" name="TextBox 3">
            <a:extLst>
              <a:ext uri="{FF2B5EF4-FFF2-40B4-BE49-F238E27FC236}">
                <a16:creationId xmlns:a16="http://schemas.microsoft.com/office/drawing/2014/main" id="{6697F0EF-8F5C-4C22-A954-CAE5EA7EF5FA}"/>
              </a:ext>
            </a:extLst>
          </p:cNvPr>
          <p:cNvSpPr txBox="1"/>
          <p:nvPr/>
        </p:nvSpPr>
        <p:spPr>
          <a:xfrm>
            <a:off x="330010" y="1355562"/>
            <a:ext cx="5314197" cy="4012960"/>
          </a:xfrm>
          <a:prstGeom prst="rect">
            <a:avLst/>
          </a:prstGeom>
          <a:noFill/>
        </p:spPr>
        <p:txBody>
          <a:bodyPr wrap="square">
            <a:spAutoFit/>
          </a:bodyPr>
          <a:lstStyle/>
          <a:p>
            <a:pPr marL="280121" indent="-280121">
              <a:spcAft>
                <a:spcPts val="1176"/>
              </a:spcAft>
              <a:buFont typeface="Arial" panose="020B0604020202020204" pitchFamily="34" charset="0"/>
              <a:buChar char="•"/>
            </a:pPr>
            <a:r>
              <a:rPr lang="en-US" sz="1961" b="1" dirty="0">
                <a:solidFill>
                  <a:srgbClr val="000000"/>
                </a:solidFill>
                <a:latin typeface="Segoe UI" panose="020B0502040204020203" pitchFamily="34" charset="0"/>
              </a:rPr>
              <a:t>Cost Optimization </a:t>
            </a:r>
            <a:r>
              <a:rPr lang="en-US" sz="1961" dirty="0">
                <a:solidFill>
                  <a:srgbClr val="000000"/>
                </a:solidFill>
                <a:latin typeface="Segoe UI" panose="020B0502040204020203" pitchFamily="34" charset="0"/>
              </a:rPr>
              <a:t>– Managing costs to maximize the value delivered</a:t>
            </a:r>
          </a:p>
          <a:p>
            <a:pPr marL="280121" indent="-280121">
              <a:spcAft>
                <a:spcPts val="1176"/>
              </a:spcAft>
              <a:buFont typeface="Arial" panose="020B0604020202020204" pitchFamily="34" charset="0"/>
              <a:buChar char="•"/>
            </a:pPr>
            <a:r>
              <a:rPr lang="en-US" sz="1961" b="1" dirty="0">
                <a:solidFill>
                  <a:srgbClr val="000000"/>
                </a:solidFill>
                <a:latin typeface="Segoe UI" panose="020B0502040204020203" pitchFamily="34" charset="0"/>
              </a:rPr>
              <a:t>Operational Excellence </a:t>
            </a:r>
            <a:r>
              <a:rPr lang="en-US" sz="1961" dirty="0">
                <a:solidFill>
                  <a:srgbClr val="000000"/>
                </a:solidFill>
                <a:latin typeface="Segoe UI" panose="020B0502040204020203" pitchFamily="34" charset="0"/>
              </a:rPr>
              <a:t>– Operations processes that keep a system running in production</a:t>
            </a:r>
          </a:p>
          <a:p>
            <a:pPr marL="280121" indent="-280121">
              <a:spcAft>
                <a:spcPts val="1176"/>
              </a:spcAft>
              <a:buFont typeface="Arial" panose="020B0604020202020204" pitchFamily="34" charset="0"/>
              <a:buChar char="•"/>
            </a:pPr>
            <a:r>
              <a:rPr lang="en-US" sz="1961" b="1" dirty="0">
                <a:solidFill>
                  <a:srgbClr val="000000"/>
                </a:solidFill>
                <a:latin typeface="Segoe UI" panose="020B0502040204020203" pitchFamily="34" charset="0"/>
              </a:rPr>
              <a:t>Performance Efficiency </a:t>
            </a:r>
            <a:r>
              <a:rPr lang="en-US" sz="1961" dirty="0">
                <a:solidFill>
                  <a:srgbClr val="000000"/>
                </a:solidFill>
                <a:latin typeface="Segoe UI" panose="020B0502040204020203" pitchFamily="34" charset="0"/>
              </a:rPr>
              <a:t>– Ability of a system to adapt to changes in load</a:t>
            </a:r>
          </a:p>
          <a:p>
            <a:pPr marL="280121" indent="-280121">
              <a:spcAft>
                <a:spcPts val="1176"/>
              </a:spcAft>
              <a:buFont typeface="Arial" panose="020B0604020202020204" pitchFamily="34" charset="0"/>
              <a:buChar char="•"/>
            </a:pPr>
            <a:r>
              <a:rPr lang="en-US" sz="1961" b="1" dirty="0">
                <a:solidFill>
                  <a:srgbClr val="000000"/>
                </a:solidFill>
                <a:latin typeface="Segoe UI" panose="020B0502040204020203" pitchFamily="34" charset="0"/>
              </a:rPr>
              <a:t>Reliability</a:t>
            </a:r>
            <a:r>
              <a:rPr lang="en-US" sz="1961" dirty="0">
                <a:solidFill>
                  <a:srgbClr val="000000"/>
                </a:solidFill>
                <a:latin typeface="Segoe UI" panose="020B0502040204020203" pitchFamily="34" charset="0"/>
              </a:rPr>
              <a:t> – Ability of a system to recover from failures and continue to function</a:t>
            </a:r>
          </a:p>
          <a:p>
            <a:pPr marL="280121" indent="-280121">
              <a:spcAft>
                <a:spcPts val="1176"/>
              </a:spcAft>
              <a:buFont typeface="Arial" panose="020B0604020202020204" pitchFamily="34" charset="0"/>
              <a:buChar char="•"/>
            </a:pPr>
            <a:r>
              <a:rPr lang="en-US" sz="1961" b="1" dirty="0">
                <a:solidFill>
                  <a:srgbClr val="000000"/>
                </a:solidFill>
                <a:latin typeface="Segoe UI" panose="020B0502040204020203" pitchFamily="34" charset="0"/>
              </a:rPr>
              <a:t>Security</a:t>
            </a:r>
            <a:r>
              <a:rPr lang="en-US" sz="1961" dirty="0">
                <a:solidFill>
                  <a:srgbClr val="000000"/>
                </a:solidFill>
                <a:latin typeface="Segoe UI" panose="020B0502040204020203" pitchFamily="34" charset="0"/>
              </a:rPr>
              <a:t> – Protecting applications and data from threats</a:t>
            </a:r>
          </a:p>
        </p:txBody>
      </p:sp>
      <p:pic>
        <p:nvPicPr>
          <p:cNvPr id="1026" name="Picture 2" descr="WAF pillars. &#10;">
            <a:extLst>
              <a:ext uri="{FF2B5EF4-FFF2-40B4-BE49-F238E27FC236}">
                <a16:creationId xmlns:a16="http://schemas.microsoft.com/office/drawing/2014/main" id="{655796FB-A1AE-40CD-9A30-2C8A470B0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714" y="1212134"/>
            <a:ext cx="5455219" cy="433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453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0ABBD99-35D1-F53B-C2EF-D0E437DC2F98}"/>
              </a:ext>
              <a:ext uri="{C183D7F6-B498-43B3-948B-1728B52AA6E4}">
                <adec:decorative xmlns:adec="http://schemas.microsoft.com/office/drawing/2017/decorative" val="1"/>
              </a:ext>
            </a:extLst>
          </p:cNvPr>
          <p:cNvSpPr/>
          <p:nvPr/>
        </p:nvSpPr>
        <p:spPr>
          <a:xfrm>
            <a:off x="-10813" y="5435139"/>
            <a:ext cx="4464280"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19" name="Title 18">
            <a:extLst>
              <a:ext uri="{FF2B5EF4-FFF2-40B4-BE49-F238E27FC236}">
                <a16:creationId xmlns:a16="http://schemas.microsoft.com/office/drawing/2014/main" id="{EC5683A2-2179-3E79-6645-D011C29AEF71}"/>
              </a:ext>
            </a:extLst>
          </p:cNvPr>
          <p:cNvSpPr>
            <a:spLocks noGrp="1"/>
          </p:cNvSpPr>
          <p:nvPr>
            <p:ph type="title"/>
          </p:nvPr>
        </p:nvSpPr>
        <p:spPr/>
        <p:txBody>
          <a:bodyPr/>
          <a:lstStyle/>
          <a:p>
            <a:pPr marL="0" marR="0" lvl="0" indent="0" fontAlgn="auto">
              <a:spcAft>
                <a:spcPts val="0"/>
              </a:spcAft>
              <a:tabLst/>
              <a:defRPr/>
            </a:pPr>
            <a:r>
              <a:rPr lang="en-US" sz="2800" dirty="0"/>
              <a:t>Get the most out of your Microsoft Learn profile</a:t>
            </a:r>
          </a:p>
        </p:txBody>
      </p:sp>
      <p:sp>
        <p:nvSpPr>
          <p:cNvPr id="17" name="Text Placeholder 2">
            <a:extLst>
              <a:ext uri="{FF2B5EF4-FFF2-40B4-BE49-F238E27FC236}">
                <a16:creationId xmlns:a16="http://schemas.microsoft.com/office/drawing/2014/main" id="{01561EF4-D3D7-16D6-06AC-E0E8E0EE810E}"/>
              </a:ext>
            </a:extLst>
          </p:cNvPr>
          <p:cNvSpPr txBox="1">
            <a:spLocks/>
          </p:cNvSpPr>
          <p:nvPr/>
        </p:nvSpPr>
        <p:spPr>
          <a:xfrm>
            <a:off x="582348" y="1759165"/>
            <a:ext cx="5806188"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Verify, track, and share your training and certification progress and accomplishments—</a:t>
            </a:r>
            <a:r>
              <a:rPr kumimoji="0" lang="en-US"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all on one platform</a:t>
            </a:r>
          </a:p>
        </p:txBody>
      </p:sp>
      <p:sp>
        <p:nvSpPr>
          <p:cNvPr id="20" name="Text Placeholder 61">
            <a:extLst>
              <a:ext uri="{FF2B5EF4-FFF2-40B4-BE49-F238E27FC236}">
                <a16:creationId xmlns:a16="http://schemas.microsoft.com/office/drawing/2014/main" id="{D49F25EC-A170-C832-AE24-EB03D8AF0995}"/>
              </a:ext>
            </a:extLst>
          </p:cNvPr>
          <p:cNvSpPr txBox="1">
            <a:spLocks/>
          </p:cNvSpPr>
          <p:nvPr/>
        </p:nvSpPr>
        <p:spPr>
          <a:xfrm>
            <a:off x="586389" y="2654712"/>
            <a:ext cx="5373085" cy="241296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Claim your achievement code for this course and share you have completed it.</a:t>
            </a:r>
          </a:p>
          <a:p>
            <a:r>
              <a:rPr lang="en-US" dirty="0"/>
              <a:t>Access your course material and track progress on your learning activities.</a:t>
            </a:r>
          </a:p>
          <a:p>
            <a:r>
              <a:rPr lang="en-US" dirty="0"/>
              <a:t>Share and verify your Microsoft Certifications via email, on social networking platforms, and on your résumé.</a:t>
            </a:r>
          </a:p>
          <a:p>
            <a:r>
              <a:rPr lang="en-US" dirty="0"/>
              <a:t>Download and print transcripts and certificates.</a:t>
            </a:r>
          </a:p>
          <a:p>
            <a:r>
              <a:rPr lang="en-US" dirty="0"/>
              <a:t>Manage your upcoming activities and certification exam appointments.</a:t>
            </a:r>
          </a:p>
        </p:txBody>
      </p:sp>
      <p:sp>
        <p:nvSpPr>
          <p:cNvPr id="25" name="Text Placeholder 13">
            <a:extLst>
              <a:ext uri="{FF2B5EF4-FFF2-40B4-BE49-F238E27FC236}">
                <a16:creationId xmlns:a16="http://schemas.microsoft.com/office/drawing/2014/main" id="{CAD44BD2-B747-01D0-8FB4-522B662FE479}"/>
              </a:ext>
              <a:ext uri="{C183D7F6-B498-43B3-948B-1728B52AA6E4}">
                <adec:decorative xmlns:adec="http://schemas.microsoft.com/office/drawing/2017/decorative" val="0"/>
              </a:ext>
            </a:extLst>
          </p:cNvPr>
          <p:cNvSpPr txBox="1">
            <a:spLocks/>
          </p:cNvSpPr>
          <p:nvPr/>
        </p:nvSpPr>
        <p:spPr>
          <a:xfrm>
            <a:off x="6734907" y="1220170"/>
            <a:ext cx="4337207" cy="448031"/>
          </a:xfrm>
          <a:prstGeom prst="rect">
            <a:avLst/>
          </a:prstGeom>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dirty="0">
                <a:latin typeface="+mj-lt"/>
              </a:rPr>
              <a:t>Create your Microsoft Learn profile </a:t>
            </a:r>
            <a:br>
              <a:rPr lang="en-US" dirty="0">
                <a:latin typeface="+mj-lt"/>
              </a:rPr>
            </a:br>
            <a:r>
              <a:rPr lang="en-US" dirty="0">
                <a:latin typeface="+mj-lt"/>
              </a:rPr>
              <a:t>at </a:t>
            </a:r>
            <a:r>
              <a:rPr lang="en-US" dirty="0">
                <a:solidFill>
                  <a:srgbClr val="2A446F"/>
                </a:solidFill>
                <a:latin typeface="+mj-lt"/>
                <a:hlinkClick r:id="rId3">
                  <a:extLst>
                    <a:ext uri="{A12FA001-AC4F-418D-AE19-62706E023703}">
                      <ahyp:hlinkClr xmlns:ahyp="http://schemas.microsoft.com/office/drawing/2018/hyperlinkcolor" val="tx"/>
                    </a:ext>
                  </a:extLst>
                </a:hlinkClick>
              </a:rPr>
              <a:t>learn.microsoft.com</a:t>
            </a:r>
            <a:endParaRPr lang="en-US" dirty="0">
              <a:solidFill>
                <a:srgbClr val="2A446F"/>
              </a:solidFill>
              <a:latin typeface="+mj-lt"/>
            </a:endParaRPr>
          </a:p>
        </p:txBody>
      </p:sp>
      <p:sp>
        <p:nvSpPr>
          <p:cNvPr id="26" name="Text Placeholder 2">
            <a:extLst>
              <a:ext uri="{FF2B5EF4-FFF2-40B4-BE49-F238E27FC236}">
                <a16:creationId xmlns:a16="http://schemas.microsoft.com/office/drawing/2014/main" id="{5FA6EE8B-E7DC-E3A5-0383-CA443F74FCEE}"/>
              </a:ext>
            </a:extLst>
          </p:cNvPr>
          <p:cNvSpPr txBox="1">
            <a:spLocks/>
          </p:cNvSpPr>
          <p:nvPr/>
        </p:nvSpPr>
        <p:spPr>
          <a:xfrm>
            <a:off x="6803590" y="1744292"/>
            <a:ext cx="5025885" cy="1034802"/>
          </a:xfrm>
          <a:prstGeom prst="rect">
            <a:avLst/>
          </a:prstGeom>
        </p:spPr>
        <p:txBody>
          <a:bodyPr l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Select </a:t>
            </a:r>
            <a:r>
              <a:rPr lang="en-US" sz="1400" i="1" dirty="0"/>
              <a:t>Sign in </a:t>
            </a:r>
            <a:r>
              <a:rPr lang="en-US" sz="1400" dirty="0"/>
              <a:t>at</a:t>
            </a:r>
            <a:r>
              <a:rPr lang="en-US" sz="1400" i="1" dirty="0"/>
              <a:t> </a:t>
            </a:r>
            <a:r>
              <a:rPr lang="en-US" sz="1400" dirty="0"/>
              <a:t>the top, right corner of any Microsoft Learn page. </a:t>
            </a:r>
          </a:p>
          <a:p>
            <a:r>
              <a:rPr lang="en-US" sz="1400" dirty="0"/>
              <a:t>Follow the Microsoft account authentication process. </a:t>
            </a:r>
          </a:p>
          <a:p>
            <a:r>
              <a:rPr lang="en-US" sz="1400" dirty="0"/>
              <a:t>If the account that you have chosen to sign-in with doesn't already have a Microsoft Learn profile, you’ll be guided to create one. </a:t>
            </a:r>
          </a:p>
        </p:txBody>
      </p:sp>
      <p:pic>
        <p:nvPicPr>
          <p:cNvPr id="10" name="Picture 9">
            <a:extLst>
              <a:ext uri="{FF2B5EF4-FFF2-40B4-BE49-F238E27FC236}">
                <a16:creationId xmlns:a16="http://schemas.microsoft.com/office/drawing/2014/main" id="{144B548A-EC78-506E-7F99-D22648A968B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35982" y="3203458"/>
            <a:ext cx="4860781" cy="3412291"/>
          </a:xfrm>
          <a:prstGeom prst="rect">
            <a:avLst/>
          </a:prstGeom>
          <a:noFill/>
          <a:ln w="38100">
            <a:noFill/>
          </a:ln>
          <a:effectLst/>
        </p:spPr>
      </p:pic>
      <p:sp>
        <p:nvSpPr>
          <p:cNvPr id="57" name="Text Placeholder 13">
            <a:extLst>
              <a:ext uri="{FF2B5EF4-FFF2-40B4-BE49-F238E27FC236}">
                <a16:creationId xmlns:a16="http://schemas.microsoft.com/office/drawing/2014/main" id="{1902BDB0-F449-F635-7020-1B2246BBEAEC}"/>
              </a:ext>
              <a:ext uri="{C183D7F6-B498-43B3-948B-1728B52AA6E4}">
                <adec:decorative xmlns:adec="http://schemas.microsoft.com/office/drawing/2017/decorative" val="1"/>
              </a:ext>
            </a:extLst>
          </p:cNvPr>
          <p:cNvSpPr txBox="1">
            <a:spLocks/>
          </p:cNvSpPr>
          <p:nvPr/>
        </p:nvSpPr>
        <p:spPr>
          <a:xfrm>
            <a:off x="584200" y="5591889"/>
            <a:ext cx="3930650"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dirty="0">
                <a:solidFill>
                  <a:schemeClr val="bg1"/>
                </a:solidFill>
                <a:latin typeface="+mj-lt"/>
                <a:hlinkClick r:id="rId5">
                  <a:extLst>
                    <a:ext uri="{A12FA001-AC4F-418D-AE19-62706E023703}">
                      <ahyp:hlinkClr xmlns:ahyp="http://schemas.microsoft.com/office/drawing/2018/hyperlinkcolor" val="tx"/>
                    </a:ext>
                  </a:extLst>
                </a:hlinkClick>
              </a:rPr>
              <a:t>www.aka.ms/MyMicrosoftLearnProfile</a:t>
            </a:r>
            <a:endParaRPr lang="en-US" dirty="0">
              <a:solidFill>
                <a:schemeClr val="bg1"/>
              </a:solidFill>
              <a:latin typeface="+mj-lt"/>
            </a:endParaRPr>
          </a:p>
        </p:txBody>
      </p:sp>
      <p:sp>
        <p:nvSpPr>
          <p:cNvPr id="8" name="Arrow: Bent 7">
            <a:extLst>
              <a:ext uri="{FF2B5EF4-FFF2-40B4-BE49-F238E27FC236}">
                <a16:creationId xmlns:a16="http://schemas.microsoft.com/office/drawing/2014/main" id="{024DB499-4361-4308-FC9B-E543A47F6721}"/>
              </a:ext>
              <a:ext uri="{C183D7F6-B498-43B3-948B-1728B52AA6E4}">
                <adec:decorative xmlns:adec="http://schemas.microsoft.com/office/drawing/2017/decorative" val="1"/>
              </a:ext>
            </a:extLst>
          </p:cNvPr>
          <p:cNvSpPr/>
          <p:nvPr/>
        </p:nvSpPr>
        <p:spPr bwMode="auto">
          <a:xfrm rot="5400000">
            <a:off x="10063559" y="1368835"/>
            <a:ext cx="1992884" cy="1936068"/>
          </a:xfrm>
          <a:prstGeom prst="bentArrow">
            <a:avLst>
              <a:gd name="adj1" fmla="val 0"/>
              <a:gd name="adj2" fmla="val 309"/>
              <a:gd name="adj3" fmla="val 25000"/>
              <a:gd name="adj4" fmla="val 6314"/>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latin typeface="Segoe UI"/>
              <a:cs typeface="Segoe UI" pitchFamily="34" charset="0"/>
            </a:endParaRPr>
          </a:p>
        </p:txBody>
      </p:sp>
      <p:grpSp>
        <p:nvGrpSpPr>
          <p:cNvPr id="2" name="Group 1" descr="Screenshot of the Learn sign-in page. ">
            <a:extLst>
              <a:ext uri="{FF2B5EF4-FFF2-40B4-BE49-F238E27FC236}">
                <a16:creationId xmlns:a16="http://schemas.microsoft.com/office/drawing/2014/main" id="{3F1F894A-607C-DC19-0FF5-97B51E2B1E26}"/>
              </a:ext>
            </a:extLst>
          </p:cNvPr>
          <p:cNvGrpSpPr/>
          <p:nvPr/>
        </p:nvGrpSpPr>
        <p:grpSpPr>
          <a:xfrm>
            <a:off x="7501469" y="3333310"/>
            <a:ext cx="4690531" cy="3150617"/>
            <a:chOff x="7501469" y="2791500"/>
            <a:chExt cx="4707465" cy="3793070"/>
          </a:xfrm>
        </p:grpSpPr>
        <p:sp>
          <p:nvSpPr>
            <p:cNvPr id="22" name="Rectangle: Top Corners Rounded 21">
              <a:extLst>
                <a:ext uri="{FF2B5EF4-FFF2-40B4-BE49-F238E27FC236}">
                  <a16:creationId xmlns:a16="http://schemas.microsoft.com/office/drawing/2014/main" id="{F3914AB5-A7A1-B1CF-3AF3-81A8583CD26B}"/>
                </a:ext>
                <a:ext uri="{C183D7F6-B498-43B3-948B-1728B52AA6E4}">
                  <adec:decorative xmlns:adec="http://schemas.microsoft.com/office/drawing/2017/decorative" val="1"/>
                </a:ext>
              </a:extLst>
            </p:cNvPr>
            <p:cNvSpPr>
              <a:spLocks/>
            </p:cNvSpPr>
            <p:nvPr/>
          </p:nvSpPr>
          <p:spPr bwMode="auto">
            <a:xfrm rot="16200000" flipH="1">
              <a:off x="7958667" y="2334302"/>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B0EEA3EE-F7F6-BA6A-F342-518877845D44}"/>
                </a:ext>
                <a:ext uri="{C183D7F6-B498-43B3-948B-1728B52AA6E4}">
                  <adec:decorative xmlns:adec="http://schemas.microsoft.com/office/drawing/2017/decorative" val="1"/>
                </a:ext>
              </a:extLst>
            </p:cNvPr>
            <p:cNvPicPr>
              <a:picLocks noChangeAspect="1"/>
            </p:cNvPicPr>
            <p:nvPr/>
          </p:nvPicPr>
          <p:blipFill rotWithShape="1">
            <a:blip r:embed="rId6"/>
            <a:srcRect t="-76" b="8479"/>
            <a:stretch/>
          </p:blipFill>
          <p:spPr>
            <a:xfrm>
              <a:off x="7720926" y="3033275"/>
              <a:ext cx="4480303" cy="3372290"/>
            </a:xfrm>
            <a:prstGeom prst="rect">
              <a:avLst/>
            </a:prstGeom>
          </p:spPr>
        </p:pic>
        <p:pic>
          <p:nvPicPr>
            <p:cNvPr id="5" name="Picture 4">
              <a:extLst>
                <a:ext uri="{FF2B5EF4-FFF2-40B4-BE49-F238E27FC236}">
                  <a16:creationId xmlns:a16="http://schemas.microsoft.com/office/drawing/2014/main" id="{06632F90-8BFB-A457-5B90-5C3445C5B3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091967" y="3232230"/>
              <a:ext cx="1939466" cy="1486251"/>
            </a:xfrm>
            <a:prstGeom prst="rect">
              <a:avLst/>
            </a:prstGeom>
            <a:ln w="34925">
              <a:noFill/>
            </a:ln>
            <a:effectLst>
              <a:outerShdw blurRad="314198" dist="111760" dir="8040000" algn="ctr" rotWithShape="0">
                <a:srgbClr val="000000">
                  <a:alpha val="22000"/>
                </a:srgbClr>
              </a:outerShdw>
            </a:effectLst>
          </p:spPr>
        </p:pic>
        <p:pic>
          <p:nvPicPr>
            <p:cNvPr id="9" name="Picture 8">
              <a:extLst>
                <a:ext uri="{FF2B5EF4-FFF2-40B4-BE49-F238E27FC236}">
                  <a16:creationId xmlns:a16="http://schemas.microsoft.com/office/drawing/2014/main" id="{15887BF4-33EA-A468-090A-94ACB3C77DD7}"/>
                </a:ext>
                <a:ext uri="{C183D7F6-B498-43B3-948B-1728B52AA6E4}">
                  <adec:decorative xmlns:adec="http://schemas.microsoft.com/office/drawing/2017/decorative" val="1"/>
                </a:ext>
              </a:extLst>
            </p:cNvPr>
            <p:cNvPicPr>
              <a:picLocks noChangeAspect="1"/>
            </p:cNvPicPr>
            <p:nvPr/>
          </p:nvPicPr>
          <p:blipFill>
            <a:blip r:embed="rId8"/>
            <a:srcRect/>
            <a:stretch/>
          </p:blipFill>
          <p:spPr>
            <a:xfrm rot="5400000">
              <a:off x="11970573" y="2916615"/>
              <a:ext cx="114925" cy="170961"/>
            </a:xfrm>
            <a:prstGeom prst="rect">
              <a:avLst/>
            </a:prstGeom>
          </p:spPr>
        </p:pic>
      </p:grpSp>
    </p:spTree>
    <p:extLst>
      <p:ext uri="{BB962C8B-B14F-4D97-AF65-F5344CB8AC3E}">
        <p14:creationId xmlns:p14="http://schemas.microsoft.com/office/powerpoint/2010/main" val="3251292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Access your course materials</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82348" y="1239164"/>
            <a:ext cx="5806188"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All course content is available on Microsoft Learn </a:t>
            </a:r>
          </a:p>
        </p:txBody>
      </p:sp>
      <p:sp>
        <p:nvSpPr>
          <p:cNvPr id="9" name="Text Placeholder 13">
            <a:extLst>
              <a:ext uri="{FF2B5EF4-FFF2-40B4-BE49-F238E27FC236}">
                <a16:creationId xmlns:a16="http://schemas.microsoft.com/office/drawing/2014/main" id="{E81F08F0-69C3-503F-98FA-49046BF52668}"/>
              </a:ext>
            </a:extLst>
          </p:cNvPr>
          <p:cNvSpPr txBox="1">
            <a:spLocks/>
          </p:cNvSpPr>
          <p:nvPr/>
        </p:nvSpPr>
        <p:spPr>
          <a:xfrm>
            <a:off x="584199" y="2180971"/>
            <a:ext cx="4576233" cy="47225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dirty="0">
                <a:solidFill>
                  <a:schemeClr val="bg1"/>
                </a:solidFill>
                <a:hlinkClick r:id="rId3">
                  <a:extLst>
                    <a:ext uri="{A12FA001-AC4F-418D-AE19-62706E023703}">
                      <ahyp:hlinkClr xmlns:ahyp="http://schemas.microsoft.com/office/drawing/2018/hyperlinkcolor" val="tx"/>
                    </a:ext>
                  </a:extLst>
                </a:hlinkClick>
              </a:rPr>
              <a:t>Secure storage for Azure Files and Azure Blob Storage - Training | Microsoft Learn</a:t>
            </a:r>
            <a:endParaRPr lang="en-US" sz="1600" dirty="0">
              <a:solidFill>
                <a:schemeClr val="bg1"/>
              </a:solidFill>
              <a:latin typeface="+mj-lt"/>
            </a:endParaRPr>
          </a:p>
        </p:txBody>
      </p:sp>
      <p:sp>
        <p:nvSpPr>
          <p:cNvPr id="11" name="Text Placeholder 61">
            <a:extLst>
              <a:ext uri="{FF2B5EF4-FFF2-40B4-BE49-F238E27FC236}">
                <a16:creationId xmlns:a16="http://schemas.microsoft.com/office/drawing/2014/main" id="{872DF97A-AE97-BEEE-3029-CB3AEFF7028B}"/>
              </a:ext>
            </a:extLst>
          </p:cNvPr>
          <p:cNvSpPr txBox="1">
            <a:spLocks/>
          </p:cNvSpPr>
          <p:nvPr/>
        </p:nvSpPr>
        <p:spPr>
          <a:xfrm>
            <a:off x="579439" y="3006168"/>
            <a:ext cx="3967162" cy="103412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latin typeface="Segoe UI"/>
              </a:rPr>
              <a:t>We’ll go through this content together and as the course progresses, I will advise you on which modules to review.</a:t>
            </a:r>
          </a:p>
          <a:p>
            <a:r>
              <a:rPr lang="en-US" dirty="0"/>
              <a:t>You can provide feedback for modules on Microsoft Learn. Find how at the bottom of each page.</a:t>
            </a:r>
          </a:p>
        </p:txBody>
      </p:sp>
      <p:sp>
        <p:nvSpPr>
          <p:cNvPr id="32" name="Text Placeholder 2">
            <a:extLst>
              <a:ext uri="{FF2B5EF4-FFF2-40B4-BE49-F238E27FC236}">
                <a16:creationId xmlns:a16="http://schemas.microsoft.com/office/drawing/2014/main" id="{91BC0955-5F04-8692-97FB-179B5EDB16EB}"/>
              </a:ext>
            </a:extLst>
          </p:cNvPr>
          <p:cNvSpPr txBox="1">
            <a:spLocks/>
          </p:cNvSpPr>
          <p:nvPr/>
        </p:nvSpPr>
        <p:spPr>
          <a:xfrm>
            <a:off x="7645401" y="3015439"/>
            <a:ext cx="440690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This course includes case studies</a:t>
            </a:r>
          </a:p>
        </p:txBody>
      </p:sp>
      <p:sp>
        <p:nvSpPr>
          <p:cNvPr id="8" name="Freeform: Shape 7">
            <a:extLst>
              <a:ext uri="{FF2B5EF4-FFF2-40B4-BE49-F238E27FC236}">
                <a16:creationId xmlns:a16="http://schemas.microsoft.com/office/drawing/2014/main" id="{D827E476-C5F2-1EE3-D528-BABA8D3D86DE}"/>
              </a:ext>
              <a:ext uri="{C183D7F6-B498-43B3-948B-1728B52AA6E4}">
                <adec:decorative xmlns:adec="http://schemas.microsoft.com/office/drawing/2017/decorative" val="1"/>
              </a:ext>
            </a:extLst>
          </p:cNvPr>
          <p:cNvSpPr/>
          <p:nvPr/>
        </p:nvSpPr>
        <p:spPr>
          <a:xfrm>
            <a:off x="-10813" y="2024221"/>
            <a:ext cx="5806188" cy="757237"/>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solidFill>
            <a:schemeClr val="accent2">
              <a:lumMod val="20000"/>
              <a:lumOff val="80000"/>
            </a:schemeClr>
          </a:soli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hlinkClick r:id="rId4">
                  <a:extLst>
                    <a:ext uri="{A12FA001-AC4F-418D-AE19-62706E023703}">
                      <ahyp:hlinkClr xmlns:ahyp="http://schemas.microsoft.com/office/drawing/2018/hyperlinkcolor" val="tx"/>
                    </a:ext>
                  </a:extLst>
                </a:hlinkClick>
              </a:rPr>
              <a:t>Learn materials</a:t>
            </a:r>
            <a:endParaRPr kumimoji="0" lang="en-IN" sz="6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0" name="Arrow: Bent 9">
            <a:extLst>
              <a:ext uri="{FF2B5EF4-FFF2-40B4-BE49-F238E27FC236}">
                <a16:creationId xmlns:a16="http://schemas.microsoft.com/office/drawing/2014/main" id="{B56AF5A9-049E-D4E1-241B-A0246FF8C74E}"/>
              </a:ext>
              <a:ext uri="{C183D7F6-B498-43B3-948B-1728B52AA6E4}">
                <adec:decorative xmlns:adec="http://schemas.microsoft.com/office/drawing/2017/decorative" val="1"/>
              </a:ext>
            </a:extLst>
          </p:cNvPr>
          <p:cNvSpPr/>
          <p:nvPr/>
        </p:nvSpPr>
        <p:spPr bwMode="auto">
          <a:xfrm rot="5400000">
            <a:off x="3575647" y="2916698"/>
            <a:ext cx="775198" cy="3777828"/>
          </a:xfrm>
          <a:prstGeom prst="bentArrow">
            <a:avLst>
              <a:gd name="adj1" fmla="val 25000"/>
              <a:gd name="adj2" fmla="val 0"/>
              <a:gd name="adj3" fmla="val 25000"/>
              <a:gd name="adj4" fmla="val 10625"/>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latin typeface="Segoe UI"/>
              <a:cs typeface="Segoe UI" pitchFamily="34" charset="0"/>
            </a:endParaRPr>
          </a:p>
        </p:txBody>
      </p:sp>
      <p:pic>
        <p:nvPicPr>
          <p:cNvPr id="12" name="Picture 11">
            <a:extLst>
              <a:ext uri="{FF2B5EF4-FFF2-40B4-BE49-F238E27FC236}">
                <a16:creationId xmlns:a16="http://schemas.microsoft.com/office/drawing/2014/main" id="{EBF5A11E-96B7-DC94-AA95-8C59BC5256C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5417921"/>
            <a:ext cx="6764867" cy="383704"/>
          </a:xfrm>
          <a:prstGeom prst="rect">
            <a:avLst/>
          </a:prstGeom>
        </p:spPr>
      </p:pic>
      <p:pic>
        <p:nvPicPr>
          <p:cNvPr id="14" name="Picture 13">
            <a:extLst>
              <a:ext uri="{FF2B5EF4-FFF2-40B4-BE49-F238E27FC236}">
                <a16:creationId xmlns:a16="http://schemas.microsoft.com/office/drawing/2014/main" id="{693B8A40-AC34-02A8-B4D3-A0BD25F10703}"/>
              </a:ext>
              <a:ext uri="{C183D7F6-B498-43B3-948B-1728B52AA6E4}">
                <adec:decorative xmlns:adec="http://schemas.microsoft.com/office/drawing/2017/decorative" val="1"/>
              </a:ext>
            </a:extLst>
          </p:cNvPr>
          <p:cNvPicPr>
            <a:picLocks noChangeAspect="1"/>
          </p:cNvPicPr>
          <p:nvPr/>
        </p:nvPicPr>
        <p:blipFill>
          <a:blip r:embed="rId6"/>
          <a:srcRect/>
          <a:stretch/>
        </p:blipFill>
        <p:spPr>
          <a:xfrm rot="5400000">
            <a:off x="5794881" y="5094642"/>
            <a:ext cx="114925" cy="170961"/>
          </a:xfrm>
          <a:prstGeom prst="rect">
            <a:avLst/>
          </a:prstGeom>
        </p:spPr>
      </p:pic>
      <p:sp>
        <p:nvSpPr>
          <p:cNvPr id="3" name="Freeform: Shape 2">
            <a:extLst>
              <a:ext uri="{FF2B5EF4-FFF2-40B4-BE49-F238E27FC236}">
                <a16:creationId xmlns:a16="http://schemas.microsoft.com/office/drawing/2014/main" id="{3B9C007B-4594-7C0A-55E6-67AC27AC9D9B}"/>
              </a:ext>
              <a:ext uri="{C183D7F6-B498-43B3-948B-1728B52AA6E4}">
                <adec:decorative xmlns:adec="http://schemas.microsoft.com/office/drawing/2017/decorative" val="1"/>
              </a:ext>
            </a:extLst>
          </p:cNvPr>
          <p:cNvSpPr/>
          <p:nvPr/>
        </p:nvSpPr>
        <p:spPr>
          <a:xfrm>
            <a:off x="6396627" y="2058598"/>
            <a:ext cx="5806188" cy="757237"/>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solidFill>
            <a:schemeClr val="accent2">
              <a:lumMod val="20000"/>
              <a:lumOff val="80000"/>
            </a:schemeClr>
          </a:soli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hlinkClick r:id="rId7">
                  <a:extLst>
                    <a:ext uri="{A12FA001-AC4F-418D-AE19-62706E023703}">
                      <ahyp:hlinkClr xmlns:ahyp="http://schemas.microsoft.com/office/drawing/2018/hyperlinkcolor" val="tx"/>
                    </a:ext>
                  </a:extLst>
                </a:hlinkClick>
              </a:rPr>
              <a:t>Hands-on materials</a:t>
            </a:r>
            <a:endParaRPr kumimoji="0" lang="en-IN" sz="6000" b="0" i="0" u="none" strike="noStrike" kern="1200" cap="none" spc="0" normalizeH="0" baseline="0" noProof="0" dirty="0">
              <a:ln>
                <a:noFill/>
              </a:ln>
              <a:solidFill>
                <a:schemeClr val="tx1"/>
              </a:solidFill>
              <a:effectLst/>
              <a:uLnTx/>
              <a:uFillTx/>
              <a:latin typeface="Segoe UI"/>
              <a:ea typeface="+mn-ea"/>
              <a:cs typeface="+mn-cs"/>
            </a:endParaRPr>
          </a:p>
        </p:txBody>
      </p:sp>
    </p:spTree>
    <p:extLst>
      <p:ext uri="{BB962C8B-B14F-4D97-AF65-F5344CB8AC3E}">
        <p14:creationId xmlns:p14="http://schemas.microsoft.com/office/powerpoint/2010/main" val="1509357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4B7363C-E11A-7773-FEC4-37C7BE727FF7}"/>
              </a:ext>
              <a:ext uri="{C183D7F6-B498-43B3-948B-1728B52AA6E4}">
                <adec:decorative xmlns:adec="http://schemas.microsoft.com/office/drawing/2017/decorative" val="1"/>
              </a:ext>
            </a:extLst>
          </p:cNvPr>
          <p:cNvSpPr/>
          <p:nvPr/>
        </p:nvSpPr>
        <p:spPr bwMode="auto">
          <a:xfrm flipV="1">
            <a:off x="-1" y="2820988"/>
            <a:ext cx="12192000" cy="4037012"/>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5FD8D32-1F5A-71CD-0EA0-111FE0F75A22}"/>
              </a:ext>
              <a:ext uri="{C183D7F6-B498-43B3-948B-1728B52AA6E4}">
                <adec:decorative xmlns:adec="http://schemas.microsoft.com/office/drawing/2017/decorative" val="1"/>
              </a:ext>
            </a:extLst>
          </p:cNvPr>
          <p:cNvSpPr/>
          <p:nvPr/>
        </p:nvSpPr>
        <p:spPr>
          <a:xfrm flipH="1">
            <a:off x="8235949" y="1814294"/>
            <a:ext cx="3960174"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Celebrate your accomplishments and feel empowered</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82348" y="1797430"/>
            <a:ext cx="4732602"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Get your achievement recognized and earn your badge for completing this course</a:t>
            </a:r>
          </a:p>
        </p:txBody>
      </p:sp>
      <p:sp>
        <p:nvSpPr>
          <p:cNvPr id="57" name="Text Placeholder 13">
            <a:extLst>
              <a:ext uri="{FF2B5EF4-FFF2-40B4-BE49-F238E27FC236}">
                <a16:creationId xmlns:a16="http://schemas.microsoft.com/office/drawing/2014/main" id="{1902BDB0-F449-F635-7020-1B2246BBEAEC}"/>
              </a:ext>
            </a:extLst>
          </p:cNvPr>
          <p:cNvSpPr txBox="1">
            <a:spLocks/>
          </p:cNvSpPr>
          <p:nvPr/>
        </p:nvSpPr>
        <p:spPr>
          <a:xfrm>
            <a:off x="8564827" y="1971044"/>
            <a:ext cx="3044825"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600"/>
              </a:spcBef>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aka.ms/</a:t>
            </a:r>
            <a:r>
              <a:rPr lang="en-US" sz="1600" dirty="0" err="1">
                <a:solidFill>
                  <a:schemeClr val="bg1"/>
                </a:solidFill>
                <a:latin typeface="+mj-lt"/>
                <a:hlinkClick r:id="rId2">
                  <a:extLst>
                    <a:ext uri="{A12FA001-AC4F-418D-AE19-62706E023703}">
                      <ahyp:hlinkClr xmlns:ahyp="http://schemas.microsoft.com/office/drawing/2018/hyperlinkcolor" val="tx"/>
                    </a:ext>
                  </a:extLst>
                </a:hlinkClick>
              </a:rPr>
              <a:t>MyMicrosoftLearnProfile</a:t>
            </a:r>
            <a:r>
              <a:rPr lang="en-US" sz="1600" dirty="0">
                <a:solidFill>
                  <a:schemeClr val="bg1"/>
                </a:solidFill>
                <a:latin typeface="+mj-lt"/>
                <a:hlinkClick r:id="rId2">
                  <a:extLst>
                    <a:ext uri="{A12FA001-AC4F-418D-AE19-62706E023703}">
                      <ahyp:hlinkClr xmlns:ahyp="http://schemas.microsoft.com/office/drawing/2018/hyperlinkcolor" val="tx"/>
                    </a:ext>
                  </a:extLst>
                </a:hlinkClick>
              </a:rPr>
              <a:t> </a:t>
            </a:r>
            <a:endParaRPr lang="en-US" sz="1600" dirty="0">
              <a:solidFill>
                <a:schemeClr val="bg1"/>
              </a:solidFill>
              <a:latin typeface="+mj-lt"/>
            </a:endParaRPr>
          </a:p>
        </p:txBody>
      </p:sp>
      <p:sp>
        <p:nvSpPr>
          <p:cNvPr id="62" name="Text Placeholder 61">
            <a:extLst>
              <a:ext uri="{FF2B5EF4-FFF2-40B4-BE49-F238E27FC236}">
                <a16:creationId xmlns:a16="http://schemas.microsoft.com/office/drawing/2014/main" id="{1447741B-AB45-5A20-3A15-0160B652B2DB}"/>
              </a:ext>
            </a:extLst>
          </p:cNvPr>
          <p:cNvSpPr>
            <a:spLocks noGrp="1"/>
          </p:cNvSpPr>
          <p:nvPr>
            <p:ph type="body" sz="quarter" idx="4294967295"/>
          </p:nvPr>
        </p:nvSpPr>
        <p:spPr>
          <a:xfrm>
            <a:off x="7125506" y="3396570"/>
            <a:ext cx="4600575" cy="2069685"/>
          </a:xfrm>
          <a:prstGeom prst="rect">
            <a:avLst/>
          </a:prstGeom>
        </p:spPr>
        <p:txBody>
          <a:bodyPr anchor="ctr"/>
          <a:lstStyle/>
          <a:p>
            <a:pPr marL="342900" indent="-342900">
              <a:buFont typeface="+mj-lt"/>
              <a:buAutoNum type="arabicPeriod"/>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Go to </a:t>
            </a:r>
            <a:r>
              <a:rPr kumimoji="0" lang="en-US"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Achievements</a:t>
            </a: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on your Microsoft Learn profile</a:t>
            </a:r>
          </a:p>
          <a:p>
            <a:pPr marL="342900" indent="-342900">
              <a:buFont typeface="+mj-lt"/>
              <a:buAutoNum type="arabicPeriod"/>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Redeem the code provided by your trainer</a:t>
            </a:r>
          </a:p>
          <a:p>
            <a:pPr marL="342900" indent="-342900">
              <a:buFont typeface="+mj-lt"/>
              <a:buAutoNum type="arabicPeriod"/>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Find your new badge </a:t>
            </a:r>
            <a:r>
              <a:rPr kumimoji="0" lang="en-US"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on Modules, Courses &amp; More</a:t>
            </a:r>
          </a:p>
          <a:p>
            <a:pPr marL="342900" indent="-342900">
              <a:buFont typeface="+mj-lt"/>
              <a:buAutoNum type="arabicPeriod"/>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Share your new achievement with your professional network. You can also download and print your certificate.</a:t>
            </a:r>
          </a:p>
        </p:txBody>
      </p:sp>
      <p:grpSp>
        <p:nvGrpSpPr>
          <p:cNvPr id="19" name="Group 18">
            <a:extLst>
              <a:ext uri="{FF2B5EF4-FFF2-40B4-BE49-F238E27FC236}">
                <a16:creationId xmlns:a16="http://schemas.microsoft.com/office/drawing/2014/main" id="{58E532ED-A6EA-9B86-5DB0-AE5BB46F141E}"/>
              </a:ext>
              <a:ext uri="{C183D7F6-B498-43B3-948B-1728B52AA6E4}">
                <adec:decorative xmlns:adec="http://schemas.microsoft.com/office/drawing/2017/decorative" val="1"/>
              </a:ext>
            </a:extLst>
          </p:cNvPr>
          <p:cNvGrpSpPr/>
          <p:nvPr/>
        </p:nvGrpSpPr>
        <p:grpSpPr>
          <a:xfrm>
            <a:off x="580398" y="3097628"/>
            <a:ext cx="5972801" cy="2901120"/>
            <a:chOff x="580398" y="3097628"/>
            <a:chExt cx="5972801" cy="2901120"/>
          </a:xfrm>
        </p:grpSpPr>
        <p:grpSp>
          <p:nvGrpSpPr>
            <p:cNvPr id="3" name="Group 2">
              <a:extLst>
                <a:ext uri="{FF2B5EF4-FFF2-40B4-BE49-F238E27FC236}">
                  <a16:creationId xmlns:a16="http://schemas.microsoft.com/office/drawing/2014/main" id="{BA182491-B907-99A4-0486-B6A6F6C82421}"/>
                </a:ext>
                <a:ext uri="{C183D7F6-B498-43B3-948B-1728B52AA6E4}">
                  <adec:decorative xmlns:adec="http://schemas.microsoft.com/office/drawing/2017/decorative" val="1"/>
                </a:ext>
              </a:extLst>
            </p:cNvPr>
            <p:cNvGrpSpPr/>
            <p:nvPr/>
          </p:nvGrpSpPr>
          <p:grpSpPr>
            <a:xfrm>
              <a:off x="580398" y="3097628"/>
              <a:ext cx="5972801" cy="2901120"/>
              <a:chOff x="588263" y="2767793"/>
              <a:chExt cx="3336599" cy="3502380"/>
            </a:xfrm>
          </p:grpSpPr>
          <p:sp>
            <p:nvSpPr>
              <p:cNvPr id="14" name="Rectangle: Rounded Corners 13">
                <a:extLst>
                  <a:ext uri="{FF2B5EF4-FFF2-40B4-BE49-F238E27FC236}">
                    <a16:creationId xmlns:a16="http://schemas.microsoft.com/office/drawing/2014/main" id="{727273A2-8ED9-89CE-F996-0FFF2A7BB31C}"/>
                  </a:ext>
                </a:extLst>
              </p:cNvPr>
              <p:cNvSpPr/>
              <p:nvPr/>
            </p:nvSpPr>
            <p:spPr>
              <a:xfrm>
                <a:off x="588263" y="2767793"/>
                <a:ext cx="3336599" cy="3502380"/>
              </a:xfrm>
              <a:prstGeom prst="roundRect">
                <a:avLst>
                  <a:gd name="adj" fmla="val 11300"/>
                </a:avLst>
              </a:prstGeom>
              <a:solidFill>
                <a:srgbClr val="E8E6DF"/>
              </a:solidFill>
              <a:ln>
                <a:noFill/>
              </a:ln>
              <a:effectLst>
                <a:outerShdw blurRad="1905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a:ea typeface="+mn-ea"/>
                  <a:cs typeface="+mn-cs"/>
                </a:endParaRPr>
              </a:p>
            </p:txBody>
          </p:sp>
          <p:sp>
            <p:nvSpPr>
              <p:cNvPr id="15" name="Rounded Rectangle 3_1">
                <a:extLst>
                  <a:ext uri="{FF2B5EF4-FFF2-40B4-BE49-F238E27FC236}">
                    <a16:creationId xmlns:a16="http://schemas.microsoft.com/office/drawing/2014/main" id="{045820DA-52B0-14BE-A31B-1E971D4C3B93}"/>
                  </a:ext>
                </a:extLst>
              </p:cNvPr>
              <p:cNvSpPr/>
              <p:nvPr/>
            </p:nvSpPr>
            <p:spPr>
              <a:xfrm>
                <a:off x="588263" y="2767793"/>
                <a:ext cx="3336599" cy="35023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endParaRPr lang="en-US" sz="1600" dirty="0">
                  <a:solidFill>
                    <a:schemeClr val="tx1"/>
                  </a:solidFill>
                  <a:cs typeface="Segoe UI" panose="020B0502040204020203" pitchFamily="34" charset="0"/>
                </a:endParaRPr>
              </a:p>
            </p:txBody>
          </p:sp>
        </p:grpSp>
        <p:grpSp>
          <p:nvGrpSpPr>
            <p:cNvPr id="17" name="Group 16">
              <a:extLst>
                <a:ext uri="{FF2B5EF4-FFF2-40B4-BE49-F238E27FC236}">
                  <a16:creationId xmlns:a16="http://schemas.microsoft.com/office/drawing/2014/main" id="{4D832F0C-900B-9F8C-982E-5A0EBFD53CBB}"/>
                </a:ext>
              </a:extLst>
            </p:cNvPr>
            <p:cNvGrpSpPr/>
            <p:nvPr/>
          </p:nvGrpSpPr>
          <p:grpSpPr>
            <a:xfrm>
              <a:off x="779967" y="3194563"/>
              <a:ext cx="5573662" cy="2707249"/>
              <a:chOff x="571933" y="3168333"/>
              <a:chExt cx="5728856" cy="2782630"/>
            </a:xfrm>
          </p:grpSpPr>
          <p:pic>
            <p:nvPicPr>
              <p:cNvPr id="4" name="Picture 3" descr="Microsoft Learn profile screenshot">
                <a:extLst>
                  <a:ext uri="{FF2B5EF4-FFF2-40B4-BE49-F238E27FC236}">
                    <a16:creationId xmlns:a16="http://schemas.microsoft.com/office/drawing/2014/main" id="{46E566C1-A420-9522-9D23-D52FD114144A}"/>
                  </a:ext>
                </a:extLst>
              </p:cNvPr>
              <p:cNvPicPr>
                <a:picLocks noChangeAspect="1"/>
              </p:cNvPicPr>
              <p:nvPr/>
            </p:nvPicPr>
            <p:blipFill rotWithShape="1">
              <a:blip r:embed="rId3"/>
              <a:srcRect r="33139"/>
              <a:stretch/>
            </p:blipFill>
            <p:spPr>
              <a:xfrm>
                <a:off x="571933" y="3168333"/>
                <a:ext cx="5728856" cy="2782630"/>
              </a:xfrm>
              <a:prstGeom prst="rect">
                <a:avLst/>
              </a:prstGeom>
            </p:spPr>
          </p:pic>
          <p:sp>
            <p:nvSpPr>
              <p:cNvPr id="5" name="Rectangle: Rounded Corners 4">
                <a:extLst>
                  <a:ext uri="{FF2B5EF4-FFF2-40B4-BE49-F238E27FC236}">
                    <a16:creationId xmlns:a16="http://schemas.microsoft.com/office/drawing/2014/main" id="{9A738214-77A9-7615-29EA-1E6C3D2AA248}"/>
                  </a:ext>
                  <a:ext uri="{C183D7F6-B498-43B3-948B-1728B52AA6E4}">
                    <adec:decorative xmlns:adec="http://schemas.microsoft.com/office/drawing/2017/decorative" val="1"/>
                  </a:ext>
                </a:extLst>
              </p:cNvPr>
              <p:cNvSpPr/>
              <p:nvPr/>
            </p:nvSpPr>
            <p:spPr bwMode="auto">
              <a:xfrm>
                <a:off x="631391" y="4921855"/>
                <a:ext cx="1324409"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cs typeface="Segoe UI" pitchFamily="34" charset="0"/>
                </a:endParaRPr>
              </a:p>
            </p:txBody>
          </p:sp>
          <p:sp>
            <p:nvSpPr>
              <p:cNvPr id="7" name="Rectangle: Rounded Corners 6">
                <a:extLst>
                  <a:ext uri="{FF2B5EF4-FFF2-40B4-BE49-F238E27FC236}">
                    <a16:creationId xmlns:a16="http://schemas.microsoft.com/office/drawing/2014/main" id="{33E5C2C6-1D5F-B8EC-51D3-5AC268D660B4}"/>
                  </a:ext>
                  <a:ext uri="{C183D7F6-B498-43B3-948B-1728B52AA6E4}">
                    <adec:decorative xmlns:adec="http://schemas.microsoft.com/office/drawing/2017/decorative" val="1"/>
                  </a:ext>
                </a:extLst>
              </p:cNvPr>
              <p:cNvSpPr/>
              <p:nvPr/>
            </p:nvSpPr>
            <p:spPr bwMode="auto">
              <a:xfrm>
                <a:off x="3453997" y="3506425"/>
                <a:ext cx="2478347"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cs typeface="Segoe UI" pitchFamily="34" charset="0"/>
                </a:endParaRPr>
              </a:p>
            </p:txBody>
          </p:sp>
          <p:sp>
            <p:nvSpPr>
              <p:cNvPr id="8" name="Rectangle: Rounded Corners 7">
                <a:extLst>
                  <a:ext uri="{FF2B5EF4-FFF2-40B4-BE49-F238E27FC236}">
                    <a16:creationId xmlns:a16="http://schemas.microsoft.com/office/drawing/2014/main" id="{FD180EDD-3624-7FF2-B010-598E452B8480}"/>
                  </a:ext>
                  <a:ext uri="{C183D7F6-B498-43B3-948B-1728B52AA6E4}">
                    <adec:decorative xmlns:adec="http://schemas.microsoft.com/office/drawing/2017/decorative" val="1"/>
                  </a:ext>
                </a:extLst>
              </p:cNvPr>
              <p:cNvSpPr/>
              <p:nvPr/>
            </p:nvSpPr>
            <p:spPr bwMode="auto">
              <a:xfrm>
                <a:off x="3453997" y="4036980"/>
                <a:ext cx="2184180"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cs typeface="Segoe UI" pitchFamily="34" charset="0"/>
                </a:endParaRPr>
              </a:p>
            </p:txBody>
          </p:sp>
          <p:sp>
            <p:nvSpPr>
              <p:cNvPr id="9" name="Rectangle: Rounded Corners 8">
                <a:extLst>
                  <a:ext uri="{FF2B5EF4-FFF2-40B4-BE49-F238E27FC236}">
                    <a16:creationId xmlns:a16="http://schemas.microsoft.com/office/drawing/2014/main" id="{B66D746A-BC25-1816-8BD3-91D29C9D8F8F}"/>
                  </a:ext>
                  <a:ext uri="{C183D7F6-B498-43B3-948B-1728B52AA6E4}">
                    <adec:decorative xmlns:adec="http://schemas.microsoft.com/office/drawing/2017/decorative" val="1"/>
                  </a:ext>
                </a:extLst>
              </p:cNvPr>
              <p:cNvSpPr/>
              <p:nvPr/>
            </p:nvSpPr>
            <p:spPr bwMode="auto">
              <a:xfrm>
                <a:off x="5441182" y="4559648"/>
                <a:ext cx="720255"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7B88ACB-1052-88B4-6148-93F1FB3C8E98}"/>
                  </a:ext>
                </a:extLst>
              </p:cNvPr>
              <p:cNvSpPr/>
              <p:nvPr/>
            </p:nvSpPr>
            <p:spPr bwMode="auto">
              <a:xfrm>
                <a:off x="1833972" y="4800461"/>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 name="Oval 10">
                <a:extLst>
                  <a:ext uri="{FF2B5EF4-FFF2-40B4-BE49-F238E27FC236}">
                    <a16:creationId xmlns:a16="http://schemas.microsoft.com/office/drawing/2014/main" id="{27D90B22-02AA-0FFE-65EF-D97DCCCEF057}"/>
                  </a:ext>
                </a:extLst>
              </p:cNvPr>
              <p:cNvSpPr/>
              <p:nvPr/>
            </p:nvSpPr>
            <p:spPr bwMode="auto">
              <a:xfrm>
                <a:off x="5815113" y="3375965"/>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 name="Oval 11">
                <a:extLst>
                  <a:ext uri="{FF2B5EF4-FFF2-40B4-BE49-F238E27FC236}">
                    <a16:creationId xmlns:a16="http://schemas.microsoft.com/office/drawing/2014/main" id="{71E03262-9DD0-758A-9DE1-95BF5DE32816}"/>
                  </a:ext>
                </a:extLst>
              </p:cNvPr>
              <p:cNvSpPr/>
              <p:nvPr/>
            </p:nvSpPr>
            <p:spPr bwMode="auto">
              <a:xfrm>
                <a:off x="5516783" y="3934369"/>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6" name="Oval 15">
                <a:extLst>
                  <a:ext uri="{FF2B5EF4-FFF2-40B4-BE49-F238E27FC236}">
                    <a16:creationId xmlns:a16="http://schemas.microsoft.com/office/drawing/2014/main" id="{E6A76F77-1704-1114-6ECB-4E7A8A9D18E5}"/>
                  </a:ext>
                </a:extLst>
              </p:cNvPr>
              <p:cNvSpPr/>
              <p:nvPr/>
            </p:nvSpPr>
            <p:spPr bwMode="auto">
              <a:xfrm>
                <a:off x="6029425" y="4456633"/>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4</a:t>
                </a:r>
              </a:p>
            </p:txBody>
          </p:sp>
        </p:grpSp>
      </p:grpSp>
    </p:spTree>
    <p:extLst>
      <p:ext uri="{BB962C8B-B14F-4D97-AF65-F5344CB8AC3E}">
        <p14:creationId xmlns:p14="http://schemas.microsoft.com/office/powerpoint/2010/main" val="8332092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95DCB5-4258-68B1-1A56-68B7CC5D0F2D}"/>
              </a:ext>
              <a:ext uri="{C183D7F6-B498-43B3-948B-1728B52AA6E4}">
                <adec:decorative xmlns:adec="http://schemas.microsoft.com/office/drawing/2017/decorative" val="1"/>
              </a:ext>
            </a:extLst>
          </p:cNvPr>
          <p:cNvSpPr/>
          <p:nvPr/>
        </p:nvSpPr>
        <p:spPr bwMode="auto">
          <a:xfrm flipV="1">
            <a:off x="-1" y="3117678"/>
            <a:ext cx="12192000" cy="3740321"/>
          </a:xfrm>
          <a:prstGeom prst="rect">
            <a:avLst/>
          </a:prstGeom>
          <a:solidFill>
            <a:srgbClr val="F4F3F5">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itle 16">
            <a:extLst>
              <a:ext uri="{FF2B5EF4-FFF2-40B4-BE49-F238E27FC236}">
                <a16:creationId xmlns:a16="http://schemas.microsoft.com/office/drawing/2014/main" id="{ACDD559A-25F8-918A-9C24-8A8DF8FB4288}"/>
              </a:ext>
            </a:extLst>
          </p:cNvPr>
          <p:cNvSpPr>
            <a:spLocks noGrp="1"/>
          </p:cNvSpPr>
          <p:nvPr>
            <p:ph type="title"/>
          </p:nvPr>
        </p:nvSpPr>
        <p:spPr/>
        <p:txBody>
          <a:bodyPr/>
          <a:lstStyle/>
          <a:p>
            <a:r>
              <a:rPr lang="en-US" sz="3600" dirty="0"/>
              <a:t>Become </a:t>
            </a:r>
            <a:br>
              <a:rPr lang="en-US" sz="3600" dirty="0"/>
            </a:br>
            <a:r>
              <a:rPr lang="en-US" sz="3600" dirty="0"/>
              <a:t>Microsoft Certified</a:t>
            </a:r>
          </a:p>
        </p:txBody>
      </p:sp>
      <p:sp>
        <p:nvSpPr>
          <p:cNvPr id="3" name="Oval 2">
            <a:extLst>
              <a:ext uri="{FF2B5EF4-FFF2-40B4-BE49-F238E27FC236}">
                <a16:creationId xmlns:a16="http://schemas.microsoft.com/office/drawing/2014/main" id="{E0FC82C5-B8CF-CE13-4A23-7C15F1CE303C}"/>
              </a:ext>
              <a:ext uri="{C183D7F6-B498-43B3-948B-1728B52AA6E4}">
                <adec:decorative xmlns:adec="http://schemas.microsoft.com/office/drawing/2017/decorative" val="1"/>
              </a:ext>
            </a:extLst>
          </p:cNvPr>
          <p:cNvSpPr/>
          <p:nvPr/>
        </p:nvSpPr>
        <p:spPr>
          <a:xfrm>
            <a:off x="5540699" y="1200446"/>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15DEF036-DB68-7837-5186-51A159AC84F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25667" y="1385414"/>
            <a:ext cx="740664" cy="740664"/>
          </a:xfrm>
          <a:prstGeom prst="rect">
            <a:avLst/>
          </a:prstGeom>
        </p:spPr>
      </p:pic>
      <p:sp>
        <p:nvSpPr>
          <p:cNvPr id="12" name="TextBox 11">
            <a:extLst>
              <a:ext uri="{FF2B5EF4-FFF2-40B4-BE49-F238E27FC236}">
                <a16:creationId xmlns:a16="http://schemas.microsoft.com/office/drawing/2014/main" id="{53322978-A730-EB17-5D62-A209F514E7E2}"/>
              </a:ext>
            </a:extLst>
          </p:cNvPr>
          <p:cNvSpPr txBox="1"/>
          <p:nvPr/>
        </p:nvSpPr>
        <p:spPr>
          <a:xfrm>
            <a:off x="6971476" y="1135039"/>
            <a:ext cx="2196634" cy="830997"/>
          </a:xfrm>
          <a:prstGeom prst="rect">
            <a:avLst/>
          </a:prstGeom>
          <a:noFill/>
        </p:spPr>
        <p:txBody>
          <a:bodyPr wrap="square" lIns="0" tIns="45720" rIns="91440" bIns="45720" rtlCol="0" anchor="t">
            <a:spAutoFit/>
          </a:bodyPr>
          <a:lstStyle>
            <a:defPPr>
              <a:defRPr lang="en-US"/>
            </a:defPPr>
            <a:lvl1pPr>
              <a:defRPr sz="7330" b="1" spc="-50">
                <a:ln w="3175">
                  <a:noFill/>
                </a:ln>
                <a:gradFill>
                  <a:gsLst>
                    <a:gs pos="100000">
                      <a:schemeClr val="accent4"/>
                    </a:gs>
                    <a:gs pos="32000">
                      <a:srgbClr val="FF5C39"/>
                    </a:gs>
                  </a:gsLst>
                  <a:lin ang="3900000" scaled="0"/>
                </a:gradFill>
                <a:latin typeface="Segoe UI Variable Text" pitchFamily="2" charset="0"/>
                <a:cs typeface="Segoe UI Semibold" panose="020B0502040204020203" pitchFamily="34" charset="0"/>
              </a:defRPr>
            </a:lvl1pPr>
          </a:lstStyle>
          <a:p>
            <a:pPr>
              <a:defRPr/>
            </a:pPr>
            <a:r>
              <a:rPr lang="en-US" sz="4800" dirty="0">
                <a:solidFill>
                  <a:schemeClr val="accent2"/>
                </a:solidFill>
                <a:latin typeface="+mj-lt"/>
                <a:cs typeface="Segoe UI Semibold"/>
              </a:rPr>
              <a:t>92</a:t>
            </a:r>
            <a:r>
              <a:rPr kumimoji="0" lang="en-US" sz="4400" b="1" i="0" u="none" strike="noStrike" kern="1200" cap="none" spc="-50" normalizeH="0" baseline="30000" noProof="0" dirty="0">
                <a:ln w="3175">
                  <a:noFill/>
                </a:ln>
                <a:solidFill>
                  <a:schemeClr val="accent2"/>
                </a:solidFill>
                <a:effectLst/>
                <a:uLnTx/>
                <a:uFillTx/>
                <a:latin typeface="+mj-lt"/>
                <a:cs typeface="Segoe UI Semibold"/>
              </a:rPr>
              <a:t>%</a:t>
            </a:r>
            <a:r>
              <a:rPr lang="en-US" sz="4800" dirty="0">
                <a:solidFill>
                  <a:schemeClr val="accent2"/>
                </a:solidFill>
                <a:latin typeface="+mj-lt"/>
                <a:cs typeface="Segoe UI Semibold"/>
              </a:rPr>
              <a:t> </a:t>
            </a:r>
            <a:endParaRPr kumimoji="0" lang="en-US" sz="4800" b="1" i="0" u="none" strike="noStrike" kern="1200" cap="none" spc="-50" normalizeH="0" baseline="0" noProof="0" dirty="0">
              <a:ln w="3175">
                <a:noFill/>
              </a:ln>
              <a:solidFill>
                <a:schemeClr val="accent2"/>
              </a:solidFill>
              <a:effectLst/>
              <a:uLnTx/>
              <a:uFillTx/>
              <a:latin typeface="+mj-lt"/>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50D7965D-FCAF-55DD-10B8-5DF1E54A3BC7}"/>
              </a:ext>
            </a:extLst>
          </p:cNvPr>
          <p:cNvSpPr txBox="1"/>
          <p:nvPr/>
        </p:nvSpPr>
        <p:spPr>
          <a:xfrm>
            <a:off x="6971477" y="1832668"/>
            <a:ext cx="3920788" cy="523220"/>
          </a:xfrm>
          <a:prstGeom prst="rect">
            <a:avLst/>
          </a:prstGeom>
          <a:noFill/>
        </p:spPr>
        <p:txBody>
          <a:bodyPr wrap="square" lIns="0" tIns="45720" rIns="91440" bIns="45720" anchor="t">
            <a:spAutoFit/>
          </a:bodyPr>
          <a:lstStyle/>
          <a:p>
            <a:pPr>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of certified IT professionals feel more confident in their abilities after earning certifications¹ </a:t>
            </a:r>
          </a:p>
        </p:txBody>
      </p:sp>
      <p:sp>
        <p:nvSpPr>
          <p:cNvPr id="5" name="Rounded Rectangle 3_1">
            <a:extLst>
              <a:ext uri="{FF2B5EF4-FFF2-40B4-BE49-F238E27FC236}">
                <a16:creationId xmlns:a16="http://schemas.microsoft.com/office/drawing/2014/main" id="{0CC3932D-AF62-994B-BAF6-36B38660AE6A}"/>
              </a:ext>
            </a:extLst>
          </p:cNvPr>
          <p:cNvSpPr/>
          <p:nvPr/>
        </p:nvSpPr>
        <p:spPr>
          <a:xfrm>
            <a:off x="588262" y="3072041"/>
            <a:ext cx="5367964" cy="199231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45720" rIns="18288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a:ea typeface="+mn-ea"/>
                <a:cs typeface="+mn-cs"/>
              </a:rPr>
              <a:t>Get recognized by earning industry validation for technical knowledge. Ensure you stay current with the necessary skills and expertise for continued success​.</a:t>
            </a:r>
            <a:br>
              <a:rPr kumimoji="0" lang="en-US" sz="1600" b="0" i="0" u="none" strike="noStrike" kern="1200" cap="none" spc="0" normalizeH="0" baseline="0" noProof="0" dirty="0">
                <a:ln>
                  <a:noFill/>
                </a:ln>
                <a:solidFill>
                  <a:srgbClr val="0D0D0D"/>
                </a:solidFill>
                <a:effectLst/>
                <a:uLnTx/>
                <a:uFillTx/>
                <a:latin typeface="Segoe UI"/>
                <a:ea typeface="+mn-ea"/>
                <a:cs typeface="+mn-cs"/>
              </a:rPr>
            </a:br>
            <a:endParaRPr kumimoji="0" lang="en-US" sz="1600" b="0" i="0" u="none" strike="noStrike" kern="1200" cap="none" spc="0" normalizeH="0" baseline="0" noProof="0" dirty="0">
              <a:ln>
                <a:noFill/>
              </a:ln>
              <a:solidFill>
                <a:srgbClr val="0D0D0D"/>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a:ea typeface="+mn-ea"/>
                <a:cs typeface="+mn-cs"/>
              </a:rPr>
              <a:t>Start at </a:t>
            </a:r>
            <a:r>
              <a:rPr kumimoji="0" lang="en-US" sz="1600" b="0" i="0" u="none" strike="noStrike" kern="1200" cap="none" spc="0" normalizeH="0" baseline="0" noProof="0" dirty="0">
                <a:ln>
                  <a:noFill/>
                </a:ln>
                <a:solidFill>
                  <a:srgbClr val="0D0D0D"/>
                </a:solidFill>
                <a:effectLst/>
                <a:uLnTx/>
                <a:uFillTx/>
                <a:latin typeface="Segoe UI"/>
                <a:ea typeface="+mn-ea"/>
                <a:cs typeface="+mn-cs"/>
                <a:hlinkClick r:id="rId3"/>
              </a:rPr>
              <a:t>learn.microsoft.com/certifications</a:t>
            </a:r>
            <a:endParaRPr kumimoji="0" lang="en-US" sz="1600" b="0" i="0" u="none" strike="noStrike" kern="1200" cap="none" spc="0" normalizeH="0" baseline="0" noProof="0" dirty="0">
              <a:ln>
                <a:noFill/>
              </a:ln>
              <a:solidFill>
                <a:srgbClr val="0D0D0D"/>
              </a:solidFill>
              <a:effectLst/>
              <a:uLnTx/>
              <a:uFillTx/>
              <a:latin typeface="Segoe UI"/>
              <a:ea typeface="+mn-ea"/>
              <a:cs typeface="+mn-cs"/>
            </a:endParaRPr>
          </a:p>
        </p:txBody>
      </p:sp>
      <p:sp>
        <p:nvSpPr>
          <p:cNvPr id="6" name="Rounded Rectangle 3_1">
            <a:extLst>
              <a:ext uri="{FF2B5EF4-FFF2-40B4-BE49-F238E27FC236}">
                <a16:creationId xmlns:a16="http://schemas.microsoft.com/office/drawing/2014/main" id="{43F14745-9308-59B5-B699-2477843145BF}"/>
              </a:ext>
            </a:extLst>
          </p:cNvPr>
          <p:cNvSpPr/>
          <p:nvPr/>
        </p:nvSpPr>
        <p:spPr>
          <a:xfrm>
            <a:off x="6259868" y="3072836"/>
            <a:ext cx="5367964" cy="199231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45720" rIns="18288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D0D0D"/>
                </a:solidFill>
                <a:effectLst/>
                <a:uLnTx/>
                <a:uFillTx/>
                <a:latin typeface="Segoe UI"/>
                <a:ea typeface="+mn-ea"/>
                <a:cs typeface="+mn-cs"/>
              </a:rPr>
              <a:t>Microsoft role-based and specialty certifications require annual renewal.</a:t>
            </a:r>
            <a:r>
              <a:rPr kumimoji="0" lang="en-US" sz="1800" b="0" i="0" u="none" strike="noStrike" kern="1200" cap="none" spc="0" normalizeH="0" baseline="30000" noProof="0" dirty="0">
                <a:ln>
                  <a:noFill/>
                </a:ln>
                <a:solidFill>
                  <a:srgbClr val="0D0D0D"/>
                </a:solidFill>
                <a:effectLst/>
                <a:uLnTx/>
                <a:uFillTx/>
                <a:latin typeface="Segoe UI"/>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solidFill>
                <a:srgbClr val="0D0D0D"/>
              </a:solidFill>
              <a:latin typeface="Segoe UI"/>
            </a:endParaRPr>
          </a:p>
          <a:p>
            <a:pPr defTabSz="914400">
              <a:defRPr/>
            </a:pPr>
            <a:r>
              <a:rPr kumimoji="0" lang="en-US" sz="1600" b="0" i="0" u="none" strike="noStrike" kern="1200" cap="none" spc="0" normalizeH="0" baseline="0" noProof="0" dirty="0">
                <a:ln>
                  <a:noFill/>
                </a:ln>
                <a:solidFill>
                  <a:srgbClr val="0D0D0D"/>
                </a:solidFill>
                <a:effectLst/>
                <a:uLnTx/>
                <a:uFillTx/>
                <a:latin typeface="Segoe UI"/>
                <a:ea typeface="+mn-ea"/>
                <a:cs typeface="+mn-cs"/>
              </a:rPr>
              <a:t>Learn about certification renewal at </a:t>
            </a:r>
            <a:r>
              <a:rPr kumimoji="0" lang="en-US" sz="1600" b="0" i="0" u="none" strike="noStrike" kern="1200" cap="none" spc="0" normalizeH="0" baseline="0" noProof="0" dirty="0">
                <a:ln>
                  <a:noFill/>
                </a:ln>
                <a:solidFill>
                  <a:srgbClr val="0D0D0D"/>
                </a:solidFill>
                <a:effectLst/>
                <a:uLnTx/>
                <a:uFillTx/>
                <a:latin typeface="Segoe UI"/>
                <a:ea typeface="+mn-ea"/>
                <a:cs typeface="+mn-cs"/>
                <a:hlinkClick r:id="rId4"/>
              </a:rPr>
              <a:t>aka.ms/</a:t>
            </a:r>
            <a:r>
              <a:rPr kumimoji="0" lang="en-US" sz="1600" b="0" i="0" u="none" strike="noStrike" kern="1200" cap="none" spc="0" normalizeH="0" baseline="0" noProof="0" dirty="0" err="1">
                <a:ln>
                  <a:noFill/>
                </a:ln>
                <a:solidFill>
                  <a:srgbClr val="0D0D0D"/>
                </a:solidFill>
                <a:effectLst/>
                <a:uLnTx/>
                <a:uFillTx/>
                <a:latin typeface="Segoe UI"/>
                <a:ea typeface="+mn-ea"/>
                <a:cs typeface="+mn-cs"/>
                <a:hlinkClick r:id="rId4"/>
              </a:rPr>
              <a:t>RenewYourCert</a:t>
            </a:r>
            <a:endParaRPr kumimoji="0" lang="en-US" sz="1600" b="0" i="0" u="none" strike="noStrike" kern="1200" cap="none" spc="0" normalizeH="0" baseline="0" noProof="0" dirty="0">
              <a:ln>
                <a:noFill/>
              </a:ln>
              <a:solidFill>
                <a:srgbClr val="0D0D0D"/>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B5D6AEFE-B61B-8AF6-CE8A-695BF709C726}"/>
              </a:ext>
            </a:extLst>
          </p:cNvPr>
          <p:cNvSpPr txBox="1"/>
          <p:nvPr/>
        </p:nvSpPr>
        <p:spPr>
          <a:xfrm>
            <a:off x="611594" y="5709934"/>
            <a:ext cx="11016238" cy="230832"/>
          </a:xfrm>
          <a:prstGeom prst="rect">
            <a:avLst/>
          </a:prstGeom>
          <a:noFill/>
        </p:spPr>
        <p:txBody>
          <a:bodyPr wrap="square" lIns="0" tIns="45720" rIns="91440" bIns="45720" anchor="b">
            <a:spAutoFit/>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¹ </a:t>
            </a: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hlinkClick r:id="rId5">
                  <a:extLst>
                    <a:ext uri="{A12FA001-AC4F-418D-AE19-62706E023703}">
                      <ahyp:hlinkClr xmlns:ahyp="http://schemas.microsoft.com/office/drawing/2018/hyperlinkcolor" val="tx"/>
                    </a:ext>
                  </a:extLst>
                </a:hlinkClick>
              </a:rPr>
              <a:t>“2023 Value of IT Certification | Candidate Report,” Pearson VUE, 2023</a:t>
            </a: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   </a:t>
            </a:r>
            <a:r>
              <a:rPr lang="en-US" sz="900" baseline="30000" dirty="0"/>
              <a:t>2 </a:t>
            </a:r>
            <a:r>
              <a:rPr lang="en-US" sz="900" dirty="0"/>
              <a:t>Microsoft fundamentals certifications don’t expire</a:t>
            </a:r>
            <a:endPar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endParaRPr>
          </a:p>
        </p:txBody>
      </p:sp>
    </p:spTree>
    <p:extLst>
      <p:ext uri="{BB962C8B-B14F-4D97-AF65-F5344CB8AC3E}">
        <p14:creationId xmlns:p14="http://schemas.microsoft.com/office/powerpoint/2010/main" val="42604223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B582-6761-F01A-3E20-3A598C832FCD}"/>
              </a:ext>
            </a:extLst>
          </p:cNvPr>
          <p:cNvSpPr>
            <a:spLocks noGrp="1"/>
          </p:cNvSpPr>
          <p:nvPr>
            <p:ph type="title"/>
          </p:nvPr>
        </p:nvSpPr>
        <p:spPr>
          <a:xfrm>
            <a:off x="120469" y="3041224"/>
            <a:ext cx="12144418" cy="1020559"/>
          </a:xfrm>
        </p:spPr>
        <p:txBody>
          <a:bodyPr>
            <a:normAutofit fontScale="90000"/>
          </a:bodyPr>
          <a:lstStyle/>
          <a:p>
            <a:r>
              <a:rPr lang="en-GB" dirty="0">
                <a:hlinkClick r:id="rId3"/>
              </a:rPr>
              <a:t>Youtube.com/@mwcloud</a:t>
            </a:r>
            <a:br>
              <a:rPr lang="en-GB" dirty="0"/>
            </a:br>
            <a:r>
              <a:rPr lang="en-GB" dirty="0"/>
              <a:t>github.com/kramit</a:t>
            </a:r>
            <a:br>
              <a:rPr lang="en-GB" dirty="0"/>
            </a:br>
            <a:r>
              <a:rPr lang="en-GB" dirty="0">
                <a:hlinkClick r:id="rId4"/>
              </a:rPr>
              <a:t>mike@michaelwhitehouse.com</a:t>
            </a:r>
            <a:br>
              <a:rPr lang="en-GB" dirty="0"/>
            </a:br>
            <a:r>
              <a:rPr lang="en-GB" dirty="0"/>
              <a:t>9:30am start GMT+1</a:t>
            </a:r>
          </a:p>
        </p:txBody>
      </p:sp>
      <p:sp>
        <p:nvSpPr>
          <p:cNvPr id="3" name="Text Placeholder 2">
            <a:extLst>
              <a:ext uri="{FF2B5EF4-FFF2-40B4-BE49-F238E27FC236}">
                <a16:creationId xmlns:a16="http://schemas.microsoft.com/office/drawing/2014/main" id="{47C041DB-CF9C-EFF4-DE36-FE7930C8227F}"/>
              </a:ext>
            </a:extLst>
          </p:cNvPr>
          <p:cNvSpPr>
            <a:spLocks noGrp="1"/>
          </p:cNvSpPr>
          <p:nvPr>
            <p:ph type="body" sz="quarter" idx="10"/>
          </p:nvPr>
        </p:nvSpPr>
        <p:spPr>
          <a:xfrm>
            <a:off x="120469" y="4817402"/>
            <a:ext cx="7969983" cy="1200329"/>
          </a:xfrm>
        </p:spPr>
        <p:txBody>
          <a:bodyPr>
            <a:normAutofit fontScale="47500" lnSpcReduction="20000"/>
          </a:bodyPr>
          <a:lstStyle/>
          <a:p>
            <a:r>
              <a:rPr lang="fr-FR" sz="6000" dirty="0"/>
              <a:t>AZ-305T00A</a:t>
            </a:r>
            <a:br>
              <a:rPr lang="fr-FR" sz="6000" dirty="0"/>
            </a:br>
            <a:r>
              <a:rPr lang="en-US" sz="6000" dirty="0"/>
              <a:t>Designing</a:t>
            </a:r>
            <a:r>
              <a:rPr lang="fr-FR" sz="6000" dirty="0"/>
              <a:t> Microsoft Azure Infrastructure Solutions</a:t>
            </a:r>
            <a:endParaRPr lang="en-GB" sz="3600" dirty="0">
              <a:solidFill>
                <a:srgbClr val="FF0000"/>
              </a:solidFill>
            </a:endParaRPr>
          </a:p>
        </p:txBody>
      </p:sp>
      <p:pic>
        <p:nvPicPr>
          <p:cNvPr id="5" name="Picture 4">
            <a:extLst>
              <a:ext uri="{FF2B5EF4-FFF2-40B4-BE49-F238E27FC236}">
                <a16:creationId xmlns:a16="http://schemas.microsoft.com/office/drawing/2014/main" id="{16D707CE-642B-D6E2-1051-85B5124DD02A}"/>
              </a:ext>
            </a:extLst>
          </p:cNvPr>
          <p:cNvPicPr>
            <a:picLocks noChangeAspect="1"/>
          </p:cNvPicPr>
          <p:nvPr/>
        </p:nvPicPr>
        <p:blipFill>
          <a:blip r:embed="rId5"/>
          <a:stretch>
            <a:fillRect/>
          </a:stretch>
        </p:blipFill>
        <p:spPr>
          <a:xfrm>
            <a:off x="0" y="0"/>
            <a:ext cx="12192000" cy="2285605"/>
          </a:xfrm>
          <a:prstGeom prst="rect">
            <a:avLst/>
          </a:prstGeom>
        </p:spPr>
      </p:pic>
      <p:pic>
        <p:nvPicPr>
          <p:cNvPr id="7" name="Picture 6">
            <a:extLst>
              <a:ext uri="{FF2B5EF4-FFF2-40B4-BE49-F238E27FC236}">
                <a16:creationId xmlns:a16="http://schemas.microsoft.com/office/drawing/2014/main" id="{DBFD421F-B211-D72B-A458-0921E043EC68}"/>
              </a:ext>
            </a:extLst>
          </p:cNvPr>
          <p:cNvPicPr>
            <a:picLocks noChangeAspect="1"/>
          </p:cNvPicPr>
          <p:nvPr/>
        </p:nvPicPr>
        <p:blipFill>
          <a:blip r:embed="rId6"/>
          <a:stretch>
            <a:fillRect/>
          </a:stretch>
        </p:blipFill>
        <p:spPr>
          <a:xfrm>
            <a:off x="9068401" y="2285605"/>
            <a:ext cx="2749684" cy="2617699"/>
          </a:xfrm>
          <a:prstGeom prst="rect">
            <a:avLst/>
          </a:prstGeom>
        </p:spPr>
      </p:pic>
    </p:spTree>
    <p:extLst>
      <p:ext uri="{BB962C8B-B14F-4D97-AF65-F5344CB8AC3E}">
        <p14:creationId xmlns:p14="http://schemas.microsoft.com/office/powerpoint/2010/main" val="11319426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4226-15FB-8407-4AAF-26919D886337}"/>
              </a:ext>
            </a:extLst>
          </p:cNvPr>
          <p:cNvSpPr>
            <a:spLocks noGrp="1"/>
          </p:cNvSpPr>
          <p:nvPr>
            <p:ph type="title"/>
          </p:nvPr>
        </p:nvSpPr>
        <p:spPr>
          <a:xfrm>
            <a:off x="588261" y="585216"/>
            <a:ext cx="4804621" cy="848729"/>
          </a:xfrm>
        </p:spPr>
        <p:txBody>
          <a:bodyPr/>
          <a:lstStyle/>
          <a:p>
            <a:r>
              <a:rPr lang="en-US" sz="2400" dirty="0"/>
              <a:t>Let’s get to know </a:t>
            </a:r>
            <a:br>
              <a:rPr lang="en-US" sz="2400" dirty="0"/>
            </a:br>
            <a:r>
              <a:rPr lang="en-US" sz="2400" dirty="0"/>
              <a:t>each other</a:t>
            </a:r>
          </a:p>
        </p:txBody>
      </p:sp>
      <p:sp>
        <p:nvSpPr>
          <p:cNvPr id="3" name="Rounded Rectangle 3_1">
            <a:extLst>
              <a:ext uri="{FF2B5EF4-FFF2-40B4-BE49-F238E27FC236}">
                <a16:creationId xmlns:a16="http://schemas.microsoft.com/office/drawing/2014/main" id="{EE7DBE02-710B-EABC-6AFC-4BC12CF16267}"/>
              </a:ext>
            </a:extLst>
          </p:cNvPr>
          <p:cNvSpPr/>
          <p:nvPr/>
        </p:nvSpPr>
        <p:spPr>
          <a:xfrm>
            <a:off x="584200" y="2048933"/>
            <a:ext cx="4910667" cy="388831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name</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Company affiliation</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Title/function</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experience</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expectations </a:t>
            </a:r>
            <a:br>
              <a:rPr kumimoji="0" lang="en-US" sz="2000" b="0" i="0" u="none" strike="noStrike" kern="0" cap="none" spc="0" normalizeH="0" baseline="0" noProof="0" dirty="0">
                <a:ln>
                  <a:noFill/>
                </a:ln>
                <a:solidFill>
                  <a:srgbClr val="000000"/>
                </a:solidFill>
                <a:effectLst/>
                <a:uLnTx/>
                <a:uFillTx/>
                <a:latin typeface="Segoe UI"/>
                <a:ea typeface="+mn-ea"/>
                <a:cs typeface="+mn-cs"/>
              </a:rPr>
            </a:br>
            <a:r>
              <a:rPr kumimoji="0" lang="en-US" sz="2000" b="0" i="0" u="none" strike="noStrike" kern="0" cap="none" spc="0" normalizeH="0" baseline="0" noProof="0" dirty="0">
                <a:ln>
                  <a:noFill/>
                </a:ln>
                <a:solidFill>
                  <a:srgbClr val="000000"/>
                </a:solidFill>
                <a:effectLst/>
                <a:uLnTx/>
                <a:uFillTx/>
                <a:latin typeface="Segoe UI"/>
                <a:ea typeface="+mn-ea"/>
                <a:cs typeface="+mn-cs"/>
              </a:rPr>
              <a:t>for the course</a:t>
            </a:r>
            <a:endParaRPr kumimoji="0" lang="en-US" sz="2000" b="0" i="0" u="none" strike="noStrike" kern="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14515653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sz="2400" dirty="0"/>
              <a:t>Let’s have a great time together</a:t>
            </a:r>
          </a:p>
        </p:txBody>
      </p:sp>
      <p:sp>
        <p:nvSpPr>
          <p:cNvPr id="4" name="TextBox 3">
            <a:extLst>
              <a:ext uri="{FF2B5EF4-FFF2-40B4-BE49-F238E27FC236}">
                <a16:creationId xmlns:a16="http://schemas.microsoft.com/office/drawing/2014/main" id="{D6BBF5F6-29D0-B236-53FC-489F721E8B80}"/>
              </a:ext>
            </a:extLst>
          </p:cNvPr>
          <p:cNvSpPr txBox="1"/>
          <p:nvPr/>
        </p:nvSpPr>
        <p:spPr>
          <a:xfrm>
            <a:off x="817055" y="1751634"/>
            <a:ext cx="3676157" cy="246221"/>
          </a:xfrm>
          <a:prstGeom prst="rect">
            <a:avLst/>
          </a:prstGeom>
          <a:noFill/>
        </p:spPr>
        <p:txBody>
          <a:bodyPr wrap="square" lIns="0" tIns="0" rIns="0" bIns="0" rtlCol="0">
            <a:spAutoFit/>
          </a:bodyPr>
          <a:lstStyle/>
          <a:p>
            <a:r>
              <a:rPr lang="en-US" sz="1600" b="1" dirty="0">
                <a:solidFill>
                  <a:srgbClr val="0078D4"/>
                </a:solidFill>
                <a:latin typeface="Segoe UI Semibold" panose="020B0502040204020203" pitchFamily="34" charset="0"/>
                <a:cs typeface="Segoe UI Semibold" panose="020B0502040204020203" pitchFamily="34" charset="0"/>
              </a:rPr>
              <a:t>We all contribute to a great class</a:t>
            </a:r>
          </a:p>
        </p:txBody>
      </p:sp>
      <p:sp>
        <p:nvSpPr>
          <p:cNvPr id="6" name="Rounded Rectangle 3_1">
            <a:extLst>
              <a:ext uri="{FF2B5EF4-FFF2-40B4-BE49-F238E27FC236}">
                <a16:creationId xmlns:a16="http://schemas.microsoft.com/office/drawing/2014/main" id="{C6B9F38D-336E-8D63-061E-F4C05B7FD639}"/>
              </a:ext>
            </a:extLst>
          </p:cNvPr>
          <p:cNvSpPr/>
          <p:nvPr/>
        </p:nvSpPr>
        <p:spPr>
          <a:xfrm>
            <a:off x="585808"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Be on time (class hours)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Be present (avoid mail, calls, side meetings)</a:t>
            </a:r>
          </a:p>
          <a:p>
            <a:pPr marL="13716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This placeholder is designed with bulleted text</a:t>
            </a:r>
          </a:p>
          <a:p>
            <a:pPr marL="137160" lvl="0" indent="-137160" defTabSz="932742">
              <a:spcBef>
                <a:spcPct val="20000"/>
              </a:spcBef>
              <a:buSzPct val="90000"/>
              <a:buFont typeface="Arial" panose="020B0604020202020204" pitchFamily="34" charset="0"/>
              <a:buChar char="•"/>
              <a:defRPr/>
            </a:pPr>
            <a:endParaRPr lang="en-US" sz="1600" dirty="0">
              <a:solidFill>
                <a:schemeClr val="tx1"/>
              </a:solidFill>
              <a:cs typeface="Segoe UI" panose="020B0502040204020203" pitchFamily="34" charset="0"/>
            </a:endParaRPr>
          </a:p>
        </p:txBody>
      </p:sp>
      <p:sp>
        <p:nvSpPr>
          <p:cNvPr id="3" name="TextBox 2">
            <a:extLst>
              <a:ext uri="{FF2B5EF4-FFF2-40B4-BE49-F238E27FC236}">
                <a16:creationId xmlns:a16="http://schemas.microsoft.com/office/drawing/2014/main" id="{CBEAF08C-426A-06BB-D908-6B660126BC80}"/>
              </a:ext>
            </a:extLst>
          </p:cNvPr>
          <p:cNvSpPr txBox="1"/>
          <p:nvPr/>
        </p:nvSpPr>
        <p:spPr>
          <a:xfrm>
            <a:off x="6839610" y="1751634"/>
            <a:ext cx="4064000" cy="246221"/>
          </a:xfrm>
          <a:prstGeom prst="rect">
            <a:avLst/>
          </a:prstGeom>
          <a:noFill/>
        </p:spPr>
        <p:txBody>
          <a:bodyPr wrap="square" lIns="0" tIns="0" rIns="0" bIns="0" rtlCol="0">
            <a:spAutoFit/>
          </a:bodyPr>
          <a:lstStyle/>
          <a:p>
            <a:r>
              <a:rPr lang="en-US" sz="1600" b="1" dirty="0">
                <a:solidFill>
                  <a:srgbClr val="0078D4"/>
                </a:solidFill>
                <a:latin typeface="Segoe UI Semibold" panose="020B0502040204020203" pitchFamily="34" charset="0"/>
                <a:cs typeface="Segoe UI Semibold" panose="020B0502040204020203" pitchFamily="34" charset="0"/>
              </a:rPr>
              <a:t>What you should know about our facilities</a:t>
            </a:r>
          </a:p>
        </p:txBody>
      </p:sp>
      <p:sp>
        <p:nvSpPr>
          <p:cNvPr id="9" name="Rounded Rectangle 3_1">
            <a:extLst>
              <a:ext uri="{FF2B5EF4-FFF2-40B4-BE49-F238E27FC236}">
                <a16:creationId xmlns:a16="http://schemas.microsoft.com/office/drawing/2014/main" id="{6B943E88-6F61-C13A-1F54-27D8B885A30A}"/>
              </a:ext>
            </a:extLst>
          </p:cNvPr>
          <p:cNvSpPr/>
          <p:nvPr/>
        </p:nvSpPr>
        <p:spPr>
          <a:xfrm>
            <a:off x="6608363"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This section can be removed if the class is online</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Accommodations </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Internet access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Parking</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Restrooms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Emergency</a:t>
            </a:r>
          </a:p>
          <a:p>
            <a:pPr marL="13716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This placeholder is designed with bulleted text</a:t>
            </a:r>
          </a:p>
          <a:p>
            <a:pPr marL="137160" lvl="0" indent="-137160" defTabSz="932742">
              <a:spcBef>
                <a:spcPct val="20000"/>
              </a:spcBef>
              <a:buSzPct val="90000"/>
              <a:buFont typeface="Arial" panose="020B0604020202020204" pitchFamily="34" charset="0"/>
              <a:buChar char="•"/>
              <a:defRPr/>
            </a:pPr>
            <a:endParaRPr lang="en-US" sz="1600" dirty="0">
              <a:solidFill>
                <a:schemeClr val="tx1"/>
              </a:solidFill>
              <a:cs typeface="Segoe UI" panose="020B0502040204020203" pitchFamily="34" charset="0"/>
            </a:endParaRPr>
          </a:p>
        </p:txBody>
      </p:sp>
      <p:grpSp>
        <p:nvGrpSpPr>
          <p:cNvPr id="2" name="Group 1">
            <a:extLst>
              <a:ext uri="{FF2B5EF4-FFF2-40B4-BE49-F238E27FC236}">
                <a16:creationId xmlns:a16="http://schemas.microsoft.com/office/drawing/2014/main" id="{7B0047E5-B518-C13B-8353-666E006102F3}"/>
              </a:ext>
              <a:ext uri="{C183D7F6-B498-43B3-948B-1728B52AA6E4}">
                <adec:decorative xmlns:adec="http://schemas.microsoft.com/office/drawing/2017/decorative" val="1"/>
              </a:ext>
            </a:extLst>
          </p:cNvPr>
          <p:cNvGrpSpPr/>
          <p:nvPr/>
        </p:nvGrpSpPr>
        <p:grpSpPr>
          <a:xfrm>
            <a:off x="10903610" y="1601290"/>
            <a:ext cx="1110600" cy="1110600"/>
            <a:chOff x="10903610" y="1601290"/>
            <a:chExt cx="1110600" cy="1110600"/>
          </a:xfrm>
        </p:grpSpPr>
        <p:sp>
          <p:nvSpPr>
            <p:cNvPr id="7" name="Oval 6">
              <a:extLst>
                <a:ext uri="{FF2B5EF4-FFF2-40B4-BE49-F238E27FC236}">
                  <a16:creationId xmlns:a16="http://schemas.microsoft.com/office/drawing/2014/main" id="{25B736C2-1C90-8A49-E734-868EE7F38A90}"/>
                </a:ext>
              </a:extLst>
            </p:cNvPr>
            <p:cNvSpPr/>
            <p:nvPr/>
          </p:nvSpPr>
          <p:spPr>
            <a:xfrm>
              <a:off x="10903610" y="160129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40F55B0A-C385-DFFB-4C51-DD4F3316F9CD}"/>
                </a:ext>
              </a:extLst>
            </p:cNvPr>
            <p:cNvPicPr>
              <a:picLocks noChangeAspect="1"/>
            </p:cNvPicPr>
            <p:nvPr/>
          </p:nvPicPr>
          <p:blipFill>
            <a:blip r:embed="rId3"/>
            <a:srcRect/>
            <a:stretch/>
          </p:blipFill>
          <p:spPr>
            <a:xfrm>
              <a:off x="11112512" y="1810192"/>
              <a:ext cx="692796" cy="692796"/>
            </a:xfrm>
            <a:prstGeom prst="rect">
              <a:avLst/>
            </a:prstGeom>
            <a:noFill/>
          </p:spPr>
        </p:pic>
      </p:grpSp>
      <p:grpSp>
        <p:nvGrpSpPr>
          <p:cNvPr id="30" name="Group 29">
            <a:extLst>
              <a:ext uri="{FF2B5EF4-FFF2-40B4-BE49-F238E27FC236}">
                <a16:creationId xmlns:a16="http://schemas.microsoft.com/office/drawing/2014/main" id="{934F1B33-E3A8-4CC1-310D-CD6A36507B58}"/>
              </a:ext>
              <a:ext uri="{C183D7F6-B498-43B3-948B-1728B52AA6E4}">
                <adec:decorative xmlns:adec="http://schemas.microsoft.com/office/drawing/2017/decorative" val="1"/>
              </a:ext>
            </a:extLst>
          </p:cNvPr>
          <p:cNvGrpSpPr/>
          <p:nvPr/>
        </p:nvGrpSpPr>
        <p:grpSpPr>
          <a:xfrm>
            <a:off x="4881055" y="1601290"/>
            <a:ext cx="1110600" cy="1110600"/>
            <a:chOff x="9378893" y="2116300"/>
            <a:chExt cx="1110600" cy="1110600"/>
          </a:xfrm>
        </p:grpSpPr>
        <p:sp>
          <p:nvSpPr>
            <p:cNvPr id="31" name="Oval 30">
              <a:extLst>
                <a:ext uri="{FF2B5EF4-FFF2-40B4-BE49-F238E27FC236}">
                  <a16:creationId xmlns:a16="http://schemas.microsoft.com/office/drawing/2014/main" id="{8DC215CC-252B-AC70-BF00-8CB7AF83F42D}"/>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EAC0EFFE-36D9-4A72-1918-09CCD4854BC6}"/>
                </a:ext>
              </a:extLst>
            </p:cNvPr>
            <p:cNvPicPr>
              <a:picLocks noChangeAspect="1"/>
            </p:cNvPicPr>
            <p:nvPr/>
          </p:nvPicPr>
          <p:blipFill>
            <a:blip r:embed="rId4"/>
            <a:srcRect/>
            <a:stretch/>
          </p:blipFill>
          <p:spPr>
            <a:xfrm>
              <a:off x="9587795" y="2325202"/>
              <a:ext cx="692796" cy="692796"/>
            </a:xfrm>
            <a:prstGeom prst="rect">
              <a:avLst/>
            </a:prstGeom>
            <a:noFill/>
          </p:spPr>
        </p:pic>
      </p:grpSp>
    </p:spTree>
    <p:extLst>
      <p:ext uri="{BB962C8B-B14F-4D97-AF65-F5344CB8AC3E}">
        <p14:creationId xmlns:p14="http://schemas.microsoft.com/office/powerpoint/2010/main" val="9125637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8262" y="1168400"/>
            <a:ext cx="11011600" cy="1886527"/>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About this course</a:t>
            </a: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36601" y="1334807"/>
            <a:ext cx="10739119" cy="415993"/>
          </a:xfrm>
          <a:prstGeom prst="roundRect">
            <a:avLst>
              <a:gd name="adj" fmla="val 15951"/>
            </a:avLst>
          </a:prstGeom>
          <a:solidFill>
            <a:schemeClr val="accent2">
              <a:lumMod val="20000"/>
              <a:lumOff val="80000"/>
            </a:schemeClr>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ea typeface="+mn-ea"/>
                <a:cs typeface="Segoe UI" panose="020B0502040204020203" pitchFamily="34" charset="0"/>
              </a:rPr>
              <a:t>Purpose – Azure Architects</a:t>
            </a:r>
          </a:p>
        </p:txBody>
      </p:sp>
      <p:sp>
        <p:nvSpPr>
          <p:cNvPr id="8" name="Text Placeholder 2">
            <a:extLst>
              <a:ext uri="{FF2B5EF4-FFF2-40B4-BE49-F238E27FC236}">
                <a16:creationId xmlns:a16="http://schemas.microsoft.com/office/drawing/2014/main" id="{E15275E9-F296-1E2D-E2D3-6BAE1C5EFAAF}"/>
              </a:ext>
            </a:extLst>
          </p:cNvPr>
          <p:cNvSpPr txBox="1">
            <a:spLocks/>
          </p:cNvSpPr>
          <p:nvPr/>
        </p:nvSpPr>
        <p:spPr>
          <a:xfrm>
            <a:off x="827293" y="1917207"/>
            <a:ext cx="10176680" cy="8863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Subject matter expertise in designing cloud and hybrid solutions </a:t>
            </a:r>
          </a:p>
          <a:p>
            <a:r>
              <a:rPr lang="en-US" sz="1800" dirty="0"/>
              <a:t>Expertise includes compute, networking, storage, application services, data solutions, monitoring and security.</a:t>
            </a:r>
          </a:p>
        </p:txBody>
      </p:sp>
      <p:sp>
        <p:nvSpPr>
          <p:cNvPr id="20" name="Rounded Rectangle 3_1">
            <a:extLst>
              <a:ext uri="{FF2B5EF4-FFF2-40B4-BE49-F238E27FC236}">
                <a16:creationId xmlns:a16="http://schemas.microsoft.com/office/drawing/2014/main" id="{1D06749D-C277-67CB-CDE9-258A140C78C0}"/>
              </a:ext>
              <a:ext uri="{C183D7F6-B498-43B3-948B-1728B52AA6E4}">
                <adec:decorative xmlns:adec="http://schemas.microsoft.com/office/drawing/2017/decorative" val="1"/>
              </a:ext>
            </a:extLst>
          </p:cNvPr>
          <p:cNvSpPr/>
          <p:nvPr/>
        </p:nvSpPr>
        <p:spPr>
          <a:xfrm>
            <a:off x="588262" y="3073742"/>
            <a:ext cx="11011600" cy="2983558"/>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21" name="Rectangle: Rounded Corners 20">
            <a:extLst>
              <a:ext uri="{FF2B5EF4-FFF2-40B4-BE49-F238E27FC236}">
                <a16:creationId xmlns:a16="http://schemas.microsoft.com/office/drawing/2014/main" id="{30825D71-3CBA-C279-EE28-D3A5995A57C0}"/>
              </a:ext>
            </a:extLst>
          </p:cNvPr>
          <p:cNvSpPr>
            <a:spLocks/>
          </p:cNvSpPr>
          <p:nvPr/>
        </p:nvSpPr>
        <p:spPr bwMode="auto">
          <a:xfrm>
            <a:off x="736601" y="3240149"/>
            <a:ext cx="10739119" cy="415993"/>
          </a:xfrm>
          <a:prstGeom prst="roundRect">
            <a:avLst>
              <a:gd name="adj" fmla="val 15951"/>
            </a:avLst>
          </a:prstGeom>
          <a:solidFill>
            <a:schemeClr val="bg2">
              <a:lumMod val="90000"/>
            </a:schemeClr>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ea typeface="+mn-ea"/>
                <a:cs typeface="Segoe UI" panose="020B0502040204020203" pitchFamily="34" charset="0"/>
              </a:rPr>
              <a:t>Prerequisites</a:t>
            </a:r>
          </a:p>
        </p:txBody>
      </p:sp>
      <p:sp>
        <p:nvSpPr>
          <p:cNvPr id="23" name="Text Placeholder 2">
            <a:extLst>
              <a:ext uri="{FF2B5EF4-FFF2-40B4-BE49-F238E27FC236}">
                <a16:creationId xmlns:a16="http://schemas.microsoft.com/office/drawing/2014/main" id="{744A9E3C-71E4-FC1C-7854-91A32D02A5CB}"/>
              </a:ext>
            </a:extLst>
          </p:cNvPr>
          <p:cNvSpPr txBox="1">
            <a:spLocks/>
          </p:cNvSpPr>
          <p:nvPr/>
        </p:nvSpPr>
        <p:spPr>
          <a:xfrm>
            <a:off x="827293" y="3822549"/>
            <a:ext cx="5045047" cy="2049792"/>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Working knowledge of networking technologies including connectivity services, application delivery services, and network architectures. </a:t>
            </a:r>
          </a:p>
          <a:p>
            <a:r>
              <a:rPr lang="en-US" sz="1800" dirty="0"/>
              <a:t>Working knowledge of storage technologies including relational and non-relational data solutions. </a:t>
            </a:r>
          </a:p>
          <a:p>
            <a:endParaRPr lang="en-US" sz="1800" dirty="0"/>
          </a:p>
        </p:txBody>
      </p:sp>
      <p:sp>
        <p:nvSpPr>
          <p:cNvPr id="24" name="Text Placeholder 3">
            <a:extLst>
              <a:ext uri="{FF2B5EF4-FFF2-40B4-BE49-F238E27FC236}">
                <a16:creationId xmlns:a16="http://schemas.microsoft.com/office/drawing/2014/main" id="{77270AB8-BA03-6C64-95E0-060D8A538269}"/>
              </a:ext>
            </a:extLst>
          </p:cNvPr>
          <p:cNvSpPr txBox="1">
            <a:spLocks/>
          </p:cNvSpPr>
          <p:nvPr/>
        </p:nvSpPr>
        <p:spPr>
          <a:xfrm>
            <a:off x="6190392" y="3822549"/>
            <a:ext cx="5015648" cy="177279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Working knowledge of compute technologies including virtual machines, containers, and PaaS compute solutions. .</a:t>
            </a:r>
          </a:p>
          <a:p>
            <a:r>
              <a:rPr lang="en-US" sz="1800" dirty="0"/>
              <a:t>Experience architecting solutions including security, migration, and business continuity. </a:t>
            </a:r>
          </a:p>
          <a:p>
            <a:endParaRPr lang="en-US" sz="1800" dirty="0"/>
          </a:p>
        </p:txBody>
      </p:sp>
    </p:spTree>
    <p:extLst>
      <p:ext uri="{BB962C8B-B14F-4D97-AF65-F5344CB8AC3E}">
        <p14:creationId xmlns:p14="http://schemas.microsoft.com/office/powerpoint/2010/main" val="17364554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430887"/>
          </a:xfrm>
        </p:spPr>
        <p:txBody>
          <a:bodyPr/>
          <a:lstStyle/>
          <a:p>
            <a:r>
              <a:rPr lang="en-US" dirty="0"/>
              <a:t>Course</a:t>
            </a:r>
            <a:r>
              <a:rPr lang="en-US" sz="2800" dirty="0"/>
              <a:t> </a:t>
            </a:r>
            <a:r>
              <a:rPr lang="en-US" dirty="0"/>
              <a:t>schedule</a:t>
            </a:r>
            <a:endParaRPr lang="en-US" sz="2800" dirty="0"/>
          </a:p>
        </p:txBody>
      </p:sp>
      <p:grpSp>
        <p:nvGrpSpPr>
          <p:cNvPr id="5" name="Group 4" descr="Course schedule every module is a day. ">
            <a:extLst>
              <a:ext uri="{FF2B5EF4-FFF2-40B4-BE49-F238E27FC236}">
                <a16:creationId xmlns:a16="http://schemas.microsoft.com/office/drawing/2014/main" id="{C72E2211-6A46-9AD8-1E4E-8552E8301B59}"/>
              </a:ext>
            </a:extLst>
          </p:cNvPr>
          <p:cNvGrpSpPr/>
          <p:nvPr/>
        </p:nvGrpSpPr>
        <p:grpSpPr>
          <a:xfrm>
            <a:off x="450850" y="1320678"/>
            <a:ext cx="11569287" cy="4656155"/>
            <a:chOff x="415543" y="1791035"/>
            <a:chExt cx="11569287" cy="4022963"/>
          </a:xfrm>
        </p:grpSpPr>
        <p:sp>
          <p:nvSpPr>
            <p:cNvPr id="6" name="TextBox 5">
              <a:extLst>
                <a:ext uri="{FF2B5EF4-FFF2-40B4-BE49-F238E27FC236}">
                  <a16:creationId xmlns:a16="http://schemas.microsoft.com/office/drawing/2014/main" id="{718DC555-B297-DE9F-B585-0CCC3FFA7D53}"/>
                </a:ext>
              </a:extLst>
            </p:cNvPr>
            <p:cNvSpPr txBox="1"/>
            <p:nvPr/>
          </p:nvSpPr>
          <p:spPr>
            <a:xfrm>
              <a:off x="1489818" y="1796166"/>
              <a:ext cx="6241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1 </a:t>
              </a:r>
              <a:endParaRPr lang="en-US">
                <a:latin typeface="+mj-lt"/>
              </a:endParaRPr>
            </a:p>
          </p:txBody>
        </p:sp>
        <p:sp>
          <p:nvSpPr>
            <p:cNvPr id="7" name="Rectangle 6">
              <a:extLst>
                <a:ext uri="{FF2B5EF4-FFF2-40B4-BE49-F238E27FC236}">
                  <a16:creationId xmlns:a16="http://schemas.microsoft.com/office/drawing/2014/main" id="{AC6DAACC-5F0B-07B7-A9BE-0D4DE831047A}"/>
                </a:ext>
                <a:ext uri="{C183D7F6-B498-43B3-948B-1728B52AA6E4}">
                  <adec:decorative xmlns:adec="http://schemas.microsoft.com/office/drawing/2017/decorative" val="1"/>
                </a:ext>
              </a:extLst>
            </p:cNvPr>
            <p:cNvSpPr/>
            <p:nvPr/>
          </p:nvSpPr>
          <p:spPr bwMode="auto">
            <a:xfrm>
              <a:off x="415543" y="2037803"/>
              <a:ext cx="2772716" cy="2918911"/>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B3DAEE7-485F-4748-5F91-1AB68439C448}"/>
                </a:ext>
              </a:extLst>
            </p:cNvPr>
            <p:cNvSpPr/>
            <p:nvPr/>
          </p:nvSpPr>
          <p:spPr bwMode="auto">
            <a:xfrm>
              <a:off x="566276" y="2183870"/>
              <a:ext cx="2471251" cy="805763"/>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Introduction</a:t>
              </a:r>
            </a:p>
          </p:txBody>
        </p:sp>
        <p:sp>
          <p:nvSpPr>
            <p:cNvPr id="11" name="Rectangle 10">
              <a:extLst>
                <a:ext uri="{FF2B5EF4-FFF2-40B4-BE49-F238E27FC236}">
                  <a16:creationId xmlns:a16="http://schemas.microsoft.com/office/drawing/2014/main" id="{416539D3-C0DD-12D7-FA39-55FAC8ADE318}"/>
                </a:ext>
              </a:extLst>
            </p:cNvPr>
            <p:cNvSpPr/>
            <p:nvPr/>
          </p:nvSpPr>
          <p:spPr bwMode="auto">
            <a:xfrm>
              <a:off x="566276" y="3108515"/>
              <a:ext cx="2471251" cy="805763"/>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Governance*</a:t>
              </a:r>
            </a:p>
          </p:txBody>
        </p:sp>
        <p:sp>
          <p:nvSpPr>
            <p:cNvPr id="12" name="Rectangle 11">
              <a:extLst>
                <a:ext uri="{FF2B5EF4-FFF2-40B4-BE49-F238E27FC236}">
                  <a16:creationId xmlns:a16="http://schemas.microsoft.com/office/drawing/2014/main" id="{7FD5EC4D-930D-A228-66CC-3FC4A10C58A9}"/>
                </a:ext>
              </a:extLst>
            </p:cNvPr>
            <p:cNvSpPr/>
            <p:nvPr/>
          </p:nvSpPr>
          <p:spPr bwMode="auto">
            <a:xfrm>
              <a:off x="579388" y="4019003"/>
              <a:ext cx="2471251" cy="805763"/>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Compute*</a:t>
              </a:r>
            </a:p>
          </p:txBody>
        </p:sp>
        <p:sp>
          <p:nvSpPr>
            <p:cNvPr id="13" name="TextBox 12">
              <a:extLst>
                <a:ext uri="{FF2B5EF4-FFF2-40B4-BE49-F238E27FC236}">
                  <a16:creationId xmlns:a16="http://schemas.microsoft.com/office/drawing/2014/main" id="{916A90F8-5709-3B14-1080-C9F43C5A522E}"/>
                </a:ext>
              </a:extLst>
            </p:cNvPr>
            <p:cNvSpPr txBox="1"/>
            <p:nvPr/>
          </p:nvSpPr>
          <p:spPr>
            <a:xfrm>
              <a:off x="4292820" y="1810317"/>
              <a:ext cx="6594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2 </a:t>
              </a:r>
              <a:endParaRPr lang="en-US">
                <a:latin typeface="+mj-lt"/>
              </a:endParaRPr>
            </a:p>
          </p:txBody>
        </p:sp>
        <p:sp>
          <p:nvSpPr>
            <p:cNvPr id="14" name="Rectangle 13">
              <a:extLst>
                <a:ext uri="{FF2B5EF4-FFF2-40B4-BE49-F238E27FC236}">
                  <a16:creationId xmlns:a16="http://schemas.microsoft.com/office/drawing/2014/main" id="{E1FD7782-2430-3697-2412-ED1B3F17EE4C}"/>
                </a:ext>
                <a:ext uri="{C183D7F6-B498-43B3-948B-1728B52AA6E4}">
                  <adec:decorative xmlns:adec="http://schemas.microsoft.com/office/drawing/2017/decorative" val="1"/>
                </a:ext>
              </a:extLst>
            </p:cNvPr>
            <p:cNvSpPr/>
            <p:nvPr/>
          </p:nvSpPr>
          <p:spPr bwMode="auto">
            <a:xfrm>
              <a:off x="3338992" y="2037805"/>
              <a:ext cx="2772716" cy="2918911"/>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552265E-BEE0-07BC-F14A-97AE52E306D6}"/>
                </a:ext>
              </a:extLst>
            </p:cNvPr>
            <p:cNvSpPr/>
            <p:nvPr/>
          </p:nvSpPr>
          <p:spPr bwMode="auto">
            <a:xfrm>
              <a:off x="3476609" y="2195934"/>
              <a:ext cx="2471251" cy="805763"/>
            </a:xfrm>
            <a:prstGeom prst="rect">
              <a:avLst/>
            </a:prstGeom>
            <a:solidFill>
              <a:schemeClr val="accent5">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Storage (non-relational)*</a:t>
              </a:r>
            </a:p>
          </p:txBody>
        </p:sp>
        <p:sp>
          <p:nvSpPr>
            <p:cNvPr id="16" name="Rectangle 15">
              <a:extLst>
                <a:ext uri="{FF2B5EF4-FFF2-40B4-BE49-F238E27FC236}">
                  <a16:creationId xmlns:a16="http://schemas.microsoft.com/office/drawing/2014/main" id="{75594252-0182-005B-6E94-53BAB290D591}"/>
                </a:ext>
              </a:extLst>
            </p:cNvPr>
            <p:cNvSpPr/>
            <p:nvPr/>
          </p:nvSpPr>
          <p:spPr bwMode="auto">
            <a:xfrm>
              <a:off x="3476607" y="3108515"/>
              <a:ext cx="2471251" cy="805763"/>
            </a:xfrm>
            <a:prstGeom prst="rect">
              <a:avLst/>
            </a:prstGeom>
            <a:solidFill>
              <a:schemeClr val="accent5">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Storage (relational)*</a:t>
              </a:r>
            </a:p>
          </p:txBody>
        </p:sp>
        <p:sp>
          <p:nvSpPr>
            <p:cNvPr id="17" name="TextBox 16">
              <a:extLst>
                <a:ext uri="{FF2B5EF4-FFF2-40B4-BE49-F238E27FC236}">
                  <a16:creationId xmlns:a16="http://schemas.microsoft.com/office/drawing/2014/main" id="{7E84C149-F942-8194-A041-6C62B822A3A7}"/>
                </a:ext>
              </a:extLst>
            </p:cNvPr>
            <p:cNvSpPr txBox="1"/>
            <p:nvPr/>
          </p:nvSpPr>
          <p:spPr>
            <a:xfrm>
              <a:off x="7284240" y="1791167"/>
              <a:ext cx="6594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3 </a:t>
              </a:r>
              <a:endParaRPr lang="en-US">
                <a:latin typeface="+mj-lt"/>
              </a:endParaRPr>
            </a:p>
          </p:txBody>
        </p:sp>
        <p:sp>
          <p:nvSpPr>
            <p:cNvPr id="18" name="Rectangle 17">
              <a:extLst>
                <a:ext uri="{FF2B5EF4-FFF2-40B4-BE49-F238E27FC236}">
                  <a16:creationId xmlns:a16="http://schemas.microsoft.com/office/drawing/2014/main" id="{367F21A1-1BD7-ADD4-D44D-43F701206AD1}"/>
                </a:ext>
                <a:ext uri="{C183D7F6-B498-43B3-948B-1728B52AA6E4}">
                  <adec:decorative xmlns:adec="http://schemas.microsoft.com/office/drawing/2017/decorative" val="1"/>
                </a:ext>
              </a:extLst>
            </p:cNvPr>
            <p:cNvSpPr/>
            <p:nvPr/>
          </p:nvSpPr>
          <p:spPr bwMode="auto">
            <a:xfrm>
              <a:off x="6262438" y="2037806"/>
              <a:ext cx="2772716" cy="2918912"/>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05EDD38-EC12-50CE-48A2-52E7AC0584A3}"/>
                </a:ext>
              </a:extLst>
            </p:cNvPr>
            <p:cNvSpPr/>
            <p:nvPr/>
          </p:nvSpPr>
          <p:spPr bwMode="auto">
            <a:xfrm>
              <a:off x="6426286" y="3108515"/>
              <a:ext cx="2471251" cy="805763"/>
            </a:xfrm>
            <a:prstGeom prst="rect">
              <a:avLst/>
            </a:prstGeom>
            <a:solidFill>
              <a:schemeClr val="tx2">
                <a:lumMod val="25000"/>
                <a:lumOff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Authentication and Authorization*</a:t>
              </a:r>
            </a:p>
          </p:txBody>
        </p:sp>
        <p:sp>
          <p:nvSpPr>
            <p:cNvPr id="20" name="TextBox 19">
              <a:extLst>
                <a:ext uri="{FF2B5EF4-FFF2-40B4-BE49-F238E27FC236}">
                  <a16:creationId xmlns:a16="http://schemas.microsoft.com/office/drawing/2014/main" id="{B76C812D-7662-2DB9-C74B-2997263D86E1}"/>
                </a:ext>
              </a:extLst>
            </p:cNvPr>
            <p:cNvSpPr txBox="1"/>
            <p:nvPr/>
          </p:nvSpPr>
          <p:spPr>
            <a:xfrm>
              <a:off x="10266329" y="1791035"/>
              <a:ext cx="664280"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4 </a:t>
              </a:r>
              <a:endParaRPr lang="en-US">
                <a:latin typeface="+mj-lt"/>
              </a:endParaRPr>
            </a:p>
          </p:txBody>
        </p:sp>
        <p:sp>
          <p:nvSpPr>
            <p:cNvPr id="21" name="Rectangle 20">
              <a:extLst>
                <a:ext uri="{FF2B5EF4-FFF2-40B4-BE49-F238E27FC236}">
                  <a16:creationId xmlns:a16="http://schemas.microsoft.com/office/drawing/2014/main" id="{855C1E67-22E3-CE0C-4652-52E6DBE919D7}"/>
                </a:ext>
                <a:ext uri="{C183D7F6-B498-43B3-948B-1728B52AA6E4}">
                  <adec:decorative xmlns:adec="http://schemas.microsoft.com/office/drawing/2017/decorative" val="1"/>
                </a:ext>
              </a:extLst>
            </p:cNvPr>
            <p:cNvSpPr/>
            <p:nvPr/>
          </p:nvSpPr>
          <p:spPr bwMode="auto">
            <a:xfrm>
              <a:off x="9212114" y="2037804"/>
              <a:ext cx="2772716" cy="2918912"/>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AF56D3B-762A-B922-F495-79892D89651F}"/>
                </a:ext>
              </a:extLst>
            </p:cNvPr>
            <p:cNvSpPr/>
            <p:nvPr/>
          </p:nvSpPr>
          <p:spPr bwMode="auto">
            <a:xfrm>
              <a:off x="9326271" y="3108515"/>
              <a:ext cx="2471251" cy="805763"/>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BCDR</a:t>
              </a:r>
            </a:p>
          </p:txBody>
        </p:sp>
        <p:sp>
          <p:nvSpPr>
            <p:cNvPr id="23" name="Rectangle 22">
              <a:extLst>
                <a:ext uri="{FF2B5EF4-FFF2-40B4-BE49-F238E27FC236}">
                  <a16:creationId xmlns:a16="http://schemas.microsoft.com/office/drawing/2014/main" id="{5252C3D9-210B-2142-D8B1-87E898E9495D}"/>
                </a:ext>
              </a:extLst>
            </p:cNvPr>
            <p:cNvSpPr/>
            <p:nvPr/>
          </p:nvSpPr>
          <p:spPr bwMode="auto">
            <a:xfrm>
              <a:off x="9326271" y="4032295"/>
              <a:ext cx="2471251" cy="779178"/>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Migrations</a:t>
              </a:r>
            </a:p>
          </p:txBody>
        </p:sp>
        <p:sp>
          <p:nvSpPr>
            <p:cNvPr id="24" name="Rectangle 23">
              <a:extLst>
                <a:ext uri="{FF2B5EF4-FFF2-40B4-BE49-F238E27FC236}">
                  <a16:creationId xmlns:a16="http://schemas.microsoft.com/office/drawing/2014/main" id="{1315095B-7132-680C-C03A-AADD4ACC166B}"/>
                </a:ext>
              </a:extLst>
            </p:cNvPr>
            <p:cNvSpPr/>
            <p:nvPr/>
          </p:nvSpPr>
          <p:spPr bwMode="auto">
            <a:xfrm>
              <a:off x="6413169" y="4035303"/>
              <a:ext cx="2471251" cy="773163"/>
            </a:xfrm>
            <a:prstGeom prst="rect">
              <a:avLst/>
            </a:prstGeom>
            <a:solidFill>
              <a:schemeClr val="tx2">
                <a:lumMod val="25000"/>
                <a:lumOff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Monitoring**</a:t>
              </a:r>
            </a:p>
          </p:txBody>
        </p:sp>
        <p:sp>
          <p:nvSpPr>
            <p:cNvPr id="25" name="Rectangle 24">
              <a:extLst>
                <a:ext uri="{FF2B5EF4-FFF2-40B4-BE49-F238E27FC236}">
                  <a16:creationId xmlns:a16="http://schemas.microsoft.com/office/drawing/2014/main" id="{BBE2C108-41EB-78B0-63D7-5CA7B0CE8902}"/>
                </a:ext>
              </a:extLst>
            </p:cNvPr>
            <p:cNvSpPr/>
            <p:nvPr/>
          </p:nvSpPr>
          <p:spPr bwMode="auto">
            <a:xfrm>
              <a:off x="3476608" y="4032295"/>
              <a:ext cx="2471251" cy="779178"/>
            </a:xfrm>
            <a:prstGeom prst="rect">
              <a:avLst/>
            </a:prstGeom>
            <a:solidFill>
              <a:schemeClr val="accent5">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Data Integration</a:t>
              </a:r>
            </a:p>
          </p:txBody>
        </p:sp>
        <p:sp>
          <p:nvSpPr>
            <p:cNvPr id="26" name="Rectangle 25">
              <a:extLst>
                <a:ext uri="{FF2B5EF4-FFF2-40B4-BE49-F238E27FC236}">
                  <a16:creationId xmlns:a16="http://schemas.microsoft.com/office/drawing/2014/main" id="{D34C69AF-943D-659F-8AF3-EE61DB6F7A31}"/>
                </a:ext>
              </a:extLst>
            </p:cNvPr>
            <p:cNvSpPr/>
            <p:nvPr/>
          </p:nvSpPr>
          <p:spPr bwMode="auto">
            <a:xfrm>
              <a:off x="6413170" y="2195934"/>
              <a:ext cx="2471251" cy="805763"/>
            </a:xfrm>
            <a:prstGeom prst="rect">
              <a:avLst/>
            </a:prstGeom>
            <a:solidFill>
              <a:schemeClr val="tx2">
                <a:lumMod val="25000"/>
                <a:lumOff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a:solidFill>
                    <a:schemeClr val="tx1"/>
                  </a:solidFill>
                  <a:ea typeface="Segoe UI" pitchFamily="34" charset="0"/>
                  <a:cs typeface="Segoe UI" pitchFamily="34" charset="0"/>
                </a:rPr>
                <a:t>App Architecture*</a:t>
              </a:r>
            </a:p>
          </p:txBody>
        </p:sp>
        <p:sp>
          <p:nvSpPr>
            <p:cNvPr id="27" name="Rectangle 26">
              <a:extLst>
                <a:ext uri="{FF2B5EF4-FFF2-40B4-BE49-F238E27FC236}">
                  <a16:creationId xmlns:a16="http://schemas.microsoft.com/office/drawing/2014/main" id="{C93BF97F-F655-8199-9A39-44A563A6D3CA}"/>
                </a:ext>
              </a:extLst>
            </p:cNvPr>
            <p:cNvSpPr/>
            <p:nvPr/>
          </p:nvSpPr>
          <p:spPr bwMode="auto">
            <a:xfrm>
              <a:off x="9326272" y="2195934"/>
              <a:ext cx="2471251" cy="805763"/>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tx1"/>
                  </a:solidFill>
                  <a:ea typeface="Segoe UI" pitchFamily="34" charset="0"/>
                  <a:cs typeface="Segoe UI" pitchFamily="34" charset="0"/>
                </a:rPr>
                <a:t>Networks*</a:t>
              </a:r>
            </a:p>
          </p:txBody>
        </p:sp>
        <p:sp>
          <p:nvSpPr>
            <p:cNvPr id="28" name="TextBox 27">
              <a:extLst>
                <a:ext uri="{FF2B5EF4-FFF2-40B4-BE49-F238E27FC236}">
                  <a16:creationId xmlns:a16="http://schemas.microsoft.com/office/drawing/2014/main" id="{4DFF3BF6-F221-9A55-6F7D-64A22DCB8514}"/>
                </a:ext>
              </a:extLst>
            </p:cNvPr>
            <p:cNvSpPr txBox="1"/>
            <p:nvPr/>
          </p:nvSpPr>
          <p:spPr>
            <a:xfrm>
              <a:off x="415543" y="5061439"/>
              <a:ext cx="3850478" cy="752559"/>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 Case study</a:t>
              </a:r>
            </a:p>
            <a:p>
              <a:pPr>
                <a:lnSpc>
                  <a:spcPct val="90000"/>
                </a:lnSpc>
                <a:spcAft>
                  <a:spcPts val="600"/>
                </a:spcAft>
              </a:pPr>
              <a:r>
                <a:rPr lang="en-US" sz="1800" dirty="0">
                  <a:gradFill>
                    <a:gsLst>
                      <a:gs pos="2917">
                        <a:schemeClr val="tx1"/>
                      </a:gs>
                      <a:gs pos="30000">
                        <a:schemeClr val="tx1"/>
                      </a:gs>
                    </a:gsLst>
                    <a:lin ang="5400000" scaled="0"/>
                  </a:gradFill>
                </a:rPr>
                <a:t>** Fabrikam Residences case study</a:t>
              </a:r>
            </a:p>
          </p:txBody>
        </p:sp>
      </p:grpSp>
    </p:spTree>
    <p:extLst>
      <p:ext uri="{BB962C8B-B14F-4D97-AF65-F5344CB8AC3E}">
        <p14:creationId xmlns:p14="http://schemas.microsoft.com/office/powerpoint/2010/main" val="31994187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sz="2800" dirty="0"/>
              <a:t>Get ready for your Microsoft Certification exam</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6" y="1073388"/>
            <a:ext cx="11006227" cy="338554"/>
          </a:xfrm>
          <a:prstGeom prst="rect">
            <a:avLst/>
          </a:prstGeom>
          <a:noFill/>
        </p:spPr>
        <p:txBody>
          <a:bodyPr wrap="square" lIns="0" tIns="45720" rIns="91440" bIns="45720" anchor="t">
            <a:spAutoFit/>
          </a:bodyPr>
          <a:lstStyle/>
          <a:p>
            <a:r>
              <a:rPr lang="en-US" sz="1600" dirty="0">
                <a:solidFill>
                  <a:schemeClr val="accent2"/>
                </a:solidFill>
                <a:latin typeface="Segoe UI Semibold" panose="020B0502040204020203" pitchFamily="34" charset="0"/>
                <a:cs typeface="Segoe UI Semibold" panose="020B0502040204020203" pitchFamily="34" charset="0"/>
              </a:rPr>
              <a:t>Exam AZ-305: Designing Microsoft Azure Infrastructure Solutions</a:t>
            </a:r>
          </a:p>
        </p:txBody>
      </p:sp>
      <p:sp>
        <p:nvSpPr>
          <p:cNvPr id="11" name="TextBox 10">
            <a:extLst>
              <a:ext uri="{FF2B5EF4-FFF2-40B4-BE49-F238E27FC236}">
                <a16:creationId xmlns:a16="http://schemas.microsoft.com/office/drawing/2014/main" id="{FF061EA4-8988-693D-F87C-7BF5591F84CD}"/>
              </a:ext>
            </a:extLst>
          </p:cNvPr>
          <p:cNvSpPr txBox="1"/>
          <p:nvPr/>
        </p:nvSpPr>
        <p:spPr>
          <a:xfrm>
            <a:off x="680027" y="1959331"/>
            <a:ext cx="4879927" cy="246221"/>
          </a:xfrm>
          <a:prstGeom prst="rect">
            <a:avLst/>
          </a:prstGeom>
          <a:noFill/>
        </p:spPr>
        <p:txBody>
          <a:bodyPr wrap="square" lIns="0" tIns="0" rIns="0" bIns="0" rtlCol="0">
            <a:spAutoFit/>
          </a:bodyPr>
          <a:lstStyle/>
          <a:p>
            <a:r>
              <a:rPr lang="en-US" sz="1600" b="1" dirty="0">
                <a:solidFill>
                  <a:srgbClr val="2A446F"/>
                </a:solidFill>
                <a:latin typeface="Segoe UI Semibold" panose="020B0502040204020203" pitchFamily="34" charset="0"/>
                <a:cs typeface="Segoe UI Semibold" panose="020B0502040204020203" pitchFamily="34" charset="0"/>
              </a:rPr>
              <a:t>Understand the skills measured by the exam</a:t>
            </a:r>
          </a:p>
        </p:txBody>
      </p:sp>
      <p:sp>
        <p:nvSpPr>
          <p:cNvPr id="9" name="Rounded Rectangle 3_1">
            <a:extLst>
              <a:ext uri="{FF2B5EF4-FFF2-40B4-BE49-F238E27FC236}">
                <a16:creationId xmlns:a16="http://schemas.microsoft.com/office/drawing/2014/main" id="{D4BA0CA9-7D1C-CAD8-B69B-7DC32EE7B121}"/>
              </a:ext>
              <a:ext uri="{C183D7F6-B498-43B3-948B-1728B52AA6E4}">
                <adec:decorative xmlns:adec="http://schemas.microsoft.com/office/drawing/2017/decorative" val="1"/>
              </a:ext>
            </a:extLst>
          </p:cNvPr>
          <p:cNvSpPr/>
          <p:nvPr/>
        </p:nvSpPr>
        <p:spPr>
          <a:xfrm>
            <a:off x="583094" y="2283869"/>
            <a:ext cx="5511801" cy="2986806"/>
          </a:xfrm>
          <a:prstGeom prst="roundRect">
            <a:avLst>
              <a:gd name="adj" fmla="val 6425"/>
            </a:avLst>
          </a:prstGeom>
          <a:gradFill flip="none" rotWithShape="1">
            <a:gsLst>
              <a:gs pos="0">
                <a:srgbClr val="2A446F"/>
              </a:gs>
              <a:gs pos="46520">
                <a:schemeClr val="bg1"/>
              </a:gs>
              <a:gs pos="30000">
                <a:srgbClr val="2A446F"/>
              </a:gs>
              <a:gs pos="100000">
                <a:schemeClr val="bg1"/>
              </a:gs>
            </a:gsLst>
            <a:lin ang="5400000" scaled="1"/>
            <a:tileRect/>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lvl="0" defTabSz="932742">
              <a:spcBef>
                <a:spcPct val="20000"/>
              </a:spcBef>
              <a:buSzPct val="90000"/>
              <a:defRPr/>
            </a:pPr>
            <a:endParaRPr lang="en-US" sz="1600" dirty="0">
              <a:solidFill>
                <a:schemeClr val="tx1"/>
              </a:solidFill>
              <a:cs typeface="Segoe UI" panose="020B0502040204020203" pitchFamily="34" charset="0"/>
            </a:endParaRPr>
          </a:p>
        </p:txBody>
      </p:sp>
      <p:graphicFrame>
        <p:nvGraphicFramePr>
          <p:cNvPr id="3" name="Table 5">
            <a:extLst>
              <a:ext uri="{FF2B5EF4-FFF2-40B4-BE49-F238E27FC236}">
                <a16:creationId xmlns:a16="http://schemas.microsoft.com/office/drawing/2014/main" id="{A464DE02-903A-6800-6755-54FB85E0D2B7}"/>
              </a:ext>
            </a:extLst>
          </p:cNvPr>
          <p:cNvGraphicFramePr>
            <a:graphicFrameLocks noGrp="1"/>
          </p:cNvGraphicFramePr>
          <p:nvPr>
            <p:extLst>
              <p:ext uri="{D42A27DB-BD31-4B8C-83A1-F6EECF244321}">
                <p14:modId xmlns:p14="http://schemas.microsoft.com/office/powerpoint/2010/main" val="4192509569"/>
              </p:ext>
            </p:extLst>
          </p:nvPr>
        </p:nvGraphicFramePr>
        <p:xfrm>
          <a:off x="583095" y="2304189"/>
          <a:ext cx="5511800" cy="2817215"/>
        </p:xfrm>
        <a:graphic>
          <a:graphicData uri="http://schemas.openxmlformats.org/drawingml/2006/table">
            <a:tbl>
              <a:tblPr firstRow="1" bandRow="1"/>
              <a:tblGrid>
                <a:gridCol w="3718741">
                  <a:extLst>
                    <a:ext uri="{9D8B030D-6E8A-4147-A177-3AD203B41FA5}">
                      <a16:colId xmlns:a16="http://schemas.microsoft.com/office/drawing/2014/main" val="4041653763"/>
                    </a:ext>
                  </a:extLst>
                </a:gridCol>
                <a:gridCol w="1793059">
                  <a:extLst>
                    <a:ext uri="{9D8B030D-6E8A-4147-A177-3AD203B41FA5}">
                      <a16:colId xmlns:a16="http://schemas.microsoft.com/office/drawing/2014/main" val="3053328036"/>
                    </a:ext>
                  </a:extLst>
                </a:gridCol>
              </a:tblGrid>
              <a:tr h="467528">
                <a:tc>
                  <a:txBody>
                    <a:bodyPr/>
                    <a:lstStyle/>
                    <a:p>
                      <a:r>
                        <a:rPr lang="en-US" sz="1600" b="1" kern="1200" dirty="0">
                          <a:solidFill>
                            <a:schemeClr val="bg1"/>
                          </a:solidFill>
                          <a:latin typeface="Segoe UI Semibold" panose="020B0502040204020203" pitchFamily="34" charset="0"/>
                          <a:ea typeface="+mn-ea"/>
                          <a:cs typeface="Segoe UI Semibold" panose="020B0502040204020203" pitchFamily="34" charset="0"/>
                        </a:rPr>
                        <a:t>Study area</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b="1" kern="1200" dirty="0">
                          <a:solidFill>
                            <a:schemeClr val="bg1"/>
                          </a:solidFill>
                          <a:latin typeface="Segoe UI Semibold" panose="020B0502040204020203" pitchFamily="34" charset="0"/>
                          <a:ea typeface="+mn-ea"/>
                          <a:cs typeface="Segoe UI Semibold" panose="020B0502040204020203" pitchFamily="34" charset="0"/>
                        </a:rPr>
                        <a:t>Percentage</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59635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Segoe UI Semibold" panose="020B0502040204020203" pitchFamily="34" charset="0"/>
                        </a:rPr>
                        <a:t>Design identity, governance, and monitoring solutions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25-30%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61970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Segoe UI Semibold" panose="020B0502040204020203" pitchFamily="34" charset="0"/>
                        </a:rPr>
                        <a:t>Design data storage solutions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20-25%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55451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Segoe UI Semibold" panose="020B0502040204020203" pitchFamily="34" charset="0"/>
                        </a:rPr>
                        <a:t>Design business continuity solutions </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55451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buFont typeface="Arial" panose="020B0604020202020204" pitchFamily="34" charset="0"/>
                        <a:buNone/>
                      </a:pPr>
                      <a:r>
                        <a:rPr lang="en-US" sz="1600" b="0" i="0" kern="1200" dirty="0">
                          <a:solidFill>
                            <a:srgbClr val="171717"/>
                          </a:solidFill>
                          <a:effectLst/>
                          <a:latin typeface="Segoe UI"/>
                          <a:ea typeface="+mn-ea"/>
                          <a:cs typeface="+mn-cs"/>
                        </a:rPr>
                        <a:t>Design infrastructure solutions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600" b="0" kern="1200" dirty="0">
                          <a:solidFill>
                            <a:schemeClr val="tx1"/>
                          </a:solidFill>
                          <a:latin typeface="+mn-lt"/>
                          <a:ea typeface="+mn-ea"/>
                          <a:cs typeface="Segoe UI Semibold" panose="020B0502040204020203" pitchFamily="34" charset="0"/>
                        </a:rPr>
                        <a:t>30-35%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bl>
          </a:graphicData>
        </a:graphic>
      </p:graphicFrame>
      <p:sp>
        <p:nvSpPr>
          <p:cNvPr id="27" name="TextBox 26">
            <a:extLst>
              <a:ext uri="{FF2B5EF4-FFF2-40B4-BE49-F238E27FC236}">
                <a16:creationId xmlns:a16="http://schemas.microsoft.com/office/drawing/2014/main" id="{C07FD58F-F1B5-3570-6A96-B28EABD16FF9}"/>
              </a:ext>
            </a:extLst>
          </p:cNvPr>
          <p:cNvSpPr txBox="1"/>
          <p:nvPr/>
        </p:nvSpPr>
        <p:spPr>
          <a:xfrm>
            <a:off x="6695982" y="1959331"/>
            <a:ext cx="3246945" cy="246221"/>
          </a:xfrm>
          <a:prstGeom prst="rect">
            <a:avLst/>
          </a:prstGeom>
          <a:noFill/>
        </p:spPr>
        <p:txBody>
          <a:bodyPr wrap="square" lIns="0" tIns="0" rIns="0" bIns="0" rtlCol="0">
            <a:spAutoFit/>
          </a:bodyPr>
          <a:lstStyle/>
          <a:p>
            <a:r>
              <a:rPr lang="en-US" sz="1600" b="1" dirty="0">
                <a:solidFill>
                  <a:srgbClr val="2A446F"/>
                </a:solidFill>
                <a:latin typeface="Segoe UI Semibold" panose="020B0502040204020203" pitchFamily="34" charset="0"/>
                <a:cs typeface="Segoe UI Semibold" panose="020B0502040204020203" pitchFamily="34" charset="0"/>
              </a:rPr>
              <a:t>Build confidence in your skills</a:t>
            </a:r>
          </a:p>
        </p:txBody>
      </p:sp>
      <p:sp>
        <p:nvSpPr>
          <p:cNvPr id="10" name="Rounded Rectangle 3_1">
            <a:extLst>
              <a:ext uri="{FF2B5EF4-FFF2-40B4-BE49-F238E27FC236}">
                <a16:creationId xmlns:a16="http://schemas.microsoft.com/office/drawing/2014/main" id="{E6ED93DF-B06D-56D2-2BAC-AC6AABBC7E78}"/>
              </a:ext>
            </a:extLst>
          </p:cNvPr>
          <p:cNvSpPr/>
          <p:nvPr/>
        </p:nvSpPr>
        <p:spPr>
          <a:xfrm>
            <a:off x="6634690" y="2283868"/>
            <a:ext cx="4956753" cy="3423913"/>
          </a:xfrm>
          <a:prstGeom prst="roundRect">
            <a:avLst>
              <a:gd name="adj" fmla="val 6425"/>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Find in the exam page resources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to help prepare</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Watch exam prep videos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Review the exam study guide</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Take a practice assessment</a:t>
            </a:r>
          </a:p>
        </p:txBody>
      </p:sp>
      <p:grpSp>
        <p:nvGrpSpPr>
          <p:cNvPr id="20" name="Group 19">
            <a:extLst>
              <a:ext uri="{FF2B5EF4-FFF2-40B4-BE49-F238E27FC236}">
                <a16:creationId xmlns:a16="http://schemas.microsoft.com/office/drawing/2014/main" id="{47235727-61F5-8644-12E4-A21BDD9B7C73}"/>
              </a:ext>
              <a:ext uri="{C183D7F6-B498-43B3-948B-1728B52AA6E4}">
                <adec:decorative xmlns:adec="http://schemas.microsoft.com/office/drawing/2017/decorative" val="1"/>
              </a:ext>
            </a:extLst>
          </p:cNvPr>
          <p:cNvGrpSpPr/>
          <p:nvPr/>
        </p:nvGrpSpPr>
        <p:grpSpPr>
          <a:xfrm>
            <a:off x="10789300" y="1737603"/>
            <a:ext cx="1110600" cy="1110600"/>
            <a:chOff x="9378893" y="2116300"/>
            <a:chExt cx="1110600" cy="1110600"/>
          </a:xfrm>
        </p:grpSpPr>
        <p:sp>
          <p:nvSpPr>
            <p:cNvPr id="21" name="Oval 20">
              <a:extLst>
                <a:ext uri="{FF2B5EF4-FFF2-40B4-BE49-F238E27FC236}">
                  <a16:creationId xmlns:a16="http://schemas.microsoft.com/office/drawing/2014/main" id="{43A57567-90BB-A9FB-D6B3-9AF8647B1FF4}"/>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2" name="Picture 21" descr="Icon&#10;&#10;Description automatically generated">
              <a:extLst>
                <a:ext uri="{FF2B5EF4-FFF2-40B4-BE49-F238E27FC236}">
                  <a16:creationId xmlns:a16="http://schemas.microsoft.com/office/drawing/2014/main" id="{AFDA5BB2-FEEB-060D-2DAB-61E228CA5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Tree>
    <p:extLst>
      <p:ext uri="{BB962C8B-B14F-4D97-AF65-F5344CB8AC3E}">
        <p14:creationId xmlns:p14="http://schemas.microsoft.com/office/powerpoint/2010/main" val="16496996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835D-35B0-41C7-876E-D14281CC1CC6}"/>
              </a:ext>
            </a:extLst>
          </p:cNvPr>
          <p:cNvSpPr>
            <a:spLocks noGrp="1"/>
          </p:cNvSpPr>
          <p:nvPr>
            <p:ph type="title"/>
          </p:nvPr>
        </p:nvSpPr>
        <p:spPr>
          <a:xfrm>
            <a:off x="588262" y="585216"/>
            <a:ext cx="8193024" cy="430887"/>
          </a:xfrm>
        </p:spPr>
        <p:txBody>
          <a:bodyPr/>
          <a:lstStyle/>
          <a:p>
            <a:r>
              <a:rPr lang="en-US" sz="2800" dirty="0"/>
              <a:t>Case studies</a:t>
            </a:r>
            <a:endParaRPr lang="en-US" sz="2800" dirty="0">
              <a:solidFill>
                <a:srgbClr val="C00000"/>
              </a:solidFill>
            </a:endParaRPr>
          </a:p>
        </p:txBody>
      </p:sp>
      <p:sp>
        <p:nvSpPr>
          <p:cNvPr id="9" name="Rectangle 8">
            <a:extLst>
              <a:ext uri="{FF2B5EF4-FFF2-40B4-BE49-F238E27FC236}">
                <a16:creationId xmlns:a16="http://schemas.microsoft.com/office/drawing/2014/main" id="{C27CCAD6-BD5D-4784-9ADD-DB78B753C3BE}"/>
              </a:ext>
            </a:extLst>
          </p:cNvPr>
          <p:cNvSpPr/>
          <p:nvPr/>
        </p:nvSpPr>
        <p:spPr bwMode="auto">
          <a:xfrm>
            <a:off x="442766" y="1329634"/>
            <a:ext cx="7251548" cy="4735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36145" indent="-336145">
              <a:spcAft>
                <a:spcPts val="1176"/>
              </a:spcAft>
              <a:buFont typeface="Arial" panose="020B0604020202020204" pitchFamily="34" charset="0"/>
              <a:buChar char="•"/>
            </a:pPr>
            <a:r>
              <a:rPr lang="en-US" sz="1961" dirty="0">
                <a:solidFill>
                  <a:schemeClr val="tx1"/>
                </a:solidFill>
              </a:rPr>
              <a:t>Tailwind Traders is modernizing its infrastructure and moving to the cloud - </a:t>
            </a:r>
          </a:p>
          <a:p>
            <a:pPr marL="336145" indent="-336145">
              <a:spcAft>
                <a:spcPts val="1176"/>
              </a:spcAft>
              <a:buFont typeface="Arial" panose="020B0604020202020204" pitchFamily="34" charset="0"/>
              <a:buChar char="•"/>
            </a:pPr>
            <a:r>
              <a:rPr lang="en-US" sz="1961" dirty="0">
                <a:solidFill>
                  <a:schemeClr val="tx1"/>
                </a:solidFill>
              </a:rPr>
              <a:t>You have been asked to recommend and suggest new cloud architectures - requirements and tasks are provided in case studies</a:t>
            </a:r>
          </a:p>
          <a:p>
            <a:pPr marL="336145" indent="-336145">
              <a:spcAft>
                <a:spcPts val="1176"/>
              </a:spcAft>
              <a:buFont typeface="Arial" panose="020B0604020202020204" pitchFamily="34" charset="0"/>
              <a:buChar char="•"/>
            </a:pPr>
            <a:r>
              <a:rPr lang="en-US" sz="1961" dirty="0">
                <a:solidFill>
                  <a:srgbClr val="242424"/>
                </a:solidFill>
                <a:latin typeface="Segoe UI" panose="020B0502040204020203" pitchFamily="34" charset="0"/>
              </a:rPr>
              <a:t>Make sure to actively participate in small groups or individually</a:t>
            </a:r>
          </a:p>
          <a:p>
            <a:pPr marL="336145" indent="-336145">
              <a:spcAft>
                <a:spcPts val="1176"/>
              </a:spcAft>
              <a:buFont typeface="Arial" panose="020B0604020202020204" pitchFamily="34" charset="0"/>
              <a:buChar char="•"/>
            </a:pPr>
            <a:r>
              <a:rPr lang="en-US" sz="1961" dirty="0">
                <a:solidFill>
                  <a:srgbClr val="242424"/>
                </a:solidFill>
                <a:latin typeface="Segoe UI" panose="020B0502040204020203" pitchFamily="34" charset="0"/>
              </a:rPr>
              <a:t>Become familiar with the  </a:t>
            </a:r>
            <a:r>
              <a:rPr lang="en-US" sz="1961" dirty="0">
                <a:solidFill>
                  <a:schemeClr val="tx2">
                    <a:lumMod val="50000"/>
                  </a:schemeClr>
                </a:solidFill>
                <a:latin typeface="Segoe UI" panose="020B0502040204020203" pitchFamily="34" charset="0"/>
                <a:hlinkClick r:id="rId3">
                  <a:extLst>
                    <a:ext uri="{A12FA001-AC4F-418D-AE19-62706E023703}">
                      <ahyp:hlinkClr xmlns:ahyp="http://schemas.microsoft.com/office/drawing/2018/hyperlinkcolor" val="tx"/>
                    </a:ext>
                  </a:extLst>
                </a:hlinkClick>
              </a:rPr>
              <a:t>Azure Architecture Center</a:t>
            </a:r>
            <a:r>
              <a:rPr lang="en-US" sz="1961" dirty="0">
                <a:solidFill>
                  <a:srgbClr val="242424"/>
                </a:solidFill>
                <a:latin typeface="Segoe UI" panose="020B0502040204020203" pitchFamily="34" charset="0"/>
              </a:rPr>
              <a:t>, </a:t>
            </a:r>
            <a:r>
              <a:rPr lang="en-US" sz="1961" dirty="0">
                <a:solidFill>
                  <a:schemeClr val="tx2">
                    <a:lumMod val="50000"/>
                  </a:schemeClr>
                </a:solidFill>
                <a:latin typeface="Segoe UI" panose="020B0502040204020203" pitchFamily="34" charset="0"/>
                <a:hlinkClick r:id="rId4">
                  <a:extLst>
                    <a:ext uri="{A12FA001-AC4F-418D-AE19-62706E023703}">
                      <ahyp:hlinkClr xmlns:ahyp="http://schemas.microsoft.com/office/drawing/2018/hyperlinkcolor" val="tx"/>
                    </a:ext>
                  </a:extLst>
                </a:hlinkClick>
              </a:rPr>
              <a:t>Azure Charts</a:t>
            </a:r>
            <a:r>
              <a:rPr lang="en-US" sz="1961" dirty="0">
                <a:solidFill>
                  <a:srgbClr val="242424"/>
                </a:solidFill>
                <a:latin typeface="Segoe UI" panose="020B0502040204020203" pitchFamily="34" charset="0"/>
              </a:rPr>
              <a:t>, and the </a:t>
            </a:r>
            <a:r>
              <a:rPr lang="en-US" sz="1961" dirty="0">
                <a:solidFill>
                  <a:schemeClr val="tx2">
                    <a:lumMod val="50000"/>
                  </a:schemeClr>
                </a:solidFill>
                <a:latin typeface="Segoe UI" panose="020B0502040204020203" pitchFamily="34" charset="0"/>
                <a:hlinkClick r:id="rId3">
                  <a:extLst>
                    <a:ext uri="{A12FA001-AC4F-418D-AE19-62706E023703}">
                      <ahyp:hlinkClr xmlns:ahyp="http://schemas.microsoft.com/office/drawing/2018/hyperlinkcolor" val="tx"/>
                    </a:ext>
                  </a:extLst>
                </a:hlinkClick>
              </a:rPr>
              <a:t>Azure Documentation</a:t>
            </a:r>
            <a:r>
              <a:rPr lang="en-US" sz="1961" dirty="0">
                <a:solidFill>
                  <a:srgbClr val="242424"/>
                </a:solidFill>
                <a:latin typeface="Segoe UI" panose="020B0502040204020203" pitchFamily="34" charset="0"/>
              </a:rPr>
              <a:t>. </a:t>
            </a:r>
          </a:p>
          <a:p>
            <a:pPr marL="336145" indent="-336145">
              <a:spcAft>
                <a:spcPts val="1176"/>
              </a:spcAft>
              <a:buFont typeface="Arial" panose="020B0604020202020204" pitchFamily="34" charset="0"/>
              <a:buChar char="•"/>
            </a:pPr>
            <a:r>
              <a:rPr lang="en-US" sz="1961" dirty="0">
                <a:solidFill>
                  <a:srgbClr val="242424"/>
                </a:solidFill>
                <a:latin typeface="Segoe UI" panose="020B0502040204020203" pitchFamily="34" charset="0"/>
              </a:rPr>
              <a:t>Consider the Cloud Adoption Framework and Well Architected Framework as you design your case study solutions (next slides)</a:t>
            </a:r>
          </a:p>
          <a:p>
            <a:pPr marL="336145" indent="-336145">
              <a:spcAft>
                <a:spcPts val="1176"/>
              </a:spcAft>
              <a:buFont typeface="Arial" panose="020B0604020202020204" pitchFamily="34" charset="0"/>
              <a:buChar char="•"/>
            </a:pPr>
            <a:r>
              <a:rPr lang="en-US" sz="1961" dirty="0">
                <a:solidFill>
                  <a:srgbClr val="242424"/>
                </a:solidFill>
                <a:highlight>
                  <a:srgbClr val="FFFF00"/>
                </a:highlight>
                <a:latin typeface="Segoe UI" panose="020B0502040204020203" pitchFamily="34" charset="0"/>
              </a:rPr>
              <a:t>Optional hands-on sandboxes are provided on Learn</a:t>
            </a:r>
          </a:p>
          <a:p>
            <a:pPr>
              <a:spcAft>
                <a:spcPts val="1176"/>
              </a:spcAft>
            </a:pPr>
            <a:endParaRPr lang="en-US" sz="1961" dirty="0">
              <a:solidFill>
                <a:schemeClr val="tx1"/>
              </a:solidFill>
            </a:endParaRPr>
          </a:p>
        </p:txBody>
      </p:sp>
      <p:pic>
        <p:nvPicPr>
          <p:cNvPr id="4" name="Picture 3" descr="Tailwind Traders logo. ">
            <a:extLst>
              <a:ext uri="{FF2B5EF4-FFF2-40B4-BE49-F238E27FC236}">
                <a16:creationId xmlns:a16="http://schemas.microsoft.com/office/drawing/2014/main" id="{D2B064EF-8F10-454D-9C3E-C941D300E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118" y="2688548"/>
            <a:ext cx="3441937" cy="914089"/>
          </a:xfrm>
          <a:prstGeom prst="rect">
            <a:avLst/>
          </a:prstGeom>
        </p:spPr>
      </p:pic>
    </p:spTree>
    <p:extLst>
      <p:ext uri="{BB962C8B-B14F-4D97-AF65-F5344CB8AC3E}">
        <p14:creationId xmlns:p14="http://schemas.microsoft.com/office/powerpoint/2010/main" val="4811918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0621-45C5-446B-90F9-27A87E219E76}"/>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Microsoft’s Cloud Adoption Framework </a:t>
            </a:r>
            <a:endParaRPr lang="en-US" dirty="0">
              <a:solidFill>
                <a:schemeClr val="tx2">
                  <a:lumMod val="50000"/>
                </a:schemeClr>
              </a:solidFill>
            </a:endParaRPr>
          </a:p>
        </p:txBody>
      </p:sp>
      <p:graphicFrame>
        <p:nvGraphicFramePr>
          <p:cNvPr id="4" name="Object 3" descr="Cloud adoption framework with strategy, plan, ready, adopt, govern, and manage.">
            <a:extLst>
              <a:ext uri="{FF2B5EF4-FFF2-40B4-BE49-F238E27FC236}">
                <a16:creationId xmlns:a16="http://schemas.microsoft.com/office/drawing/2014/main" id="{9B74E9C0-12CE-FC54-791C-BD66AB4B18C5}"/>
              </a:ext>
            </a:extLst>
          </p:cNvPr>
          <p:cNvGraphicFramePr>
            <a:graphicFrameLocks noChangeAspect="1"/>
          </p:cNvGraphicFramePr>
          <p:nvPr/>
        </p:nvGraphicFramePr>
        <p:xfrm>
          <a:off x="666093" y="1409599"/>
          <a:ext cx="10859813" cy="4818283"/>
        </p:xfrm>
        <a:graphic>
          <a:graphicData uri="http://schemas.openxmlformats.org/presentationml/2006/ole">
            <mc:AlternateContent xmlns:mc="http://schemas.openxmlformats.org/markup-compatibility/2006">
              <mc:Choice xmlns:v="urn:schemas-microsoft-com:vml" Requires="v">
                <p:oleObj name="Bitmap Image" r:id="rId4" imgW="11077560" imgH="4915080" progId="Paint.Picture">
                  <p:embed/>
                </p:oleObj>
              </mc:Choice>
              <mc:Fallback>
                <p:oleObj name="Bitmap Image" r:id="rId4" imgW="11077560" imgH="4915080" progId="Paint.Picture">
                  <p:embed/>
                  <p:pic>
                    <p:nvPicPr>
                      <p:cNvPr id="4" name="Object 3" descr="Cloud adoption framework with strategy, plan, ready, adopt, govern, and manage.">
                        <a:extLst>
                          <a:ext uri="{FF2B5EF4-FFF2-40B4-BE49-F238E27FC236}">
                            <a16:creationId xmlns:a16="http://schemas.microsoft.com/office/drawing/2014/main" id="{9B74E9C0-12CE-FC54-791C-BD66AB4B18C5}"/>
                          </a:ext>
                        </a:extLst>
                      </p:cNvPr>
                      <p:cNvPicPr/>
                      <p:nvPr/>
                    </p:nvPicPr>
                    <p:blipFill>
                      <a:blip r:embed="rId5"/>
                      <a:stretch>
                        <a:fillRect/>
                      </a:stretch>
                    </p:blipFill>
                    <p:spPr>
                      <a:xfrm>
                        <a:off x="666093" y="1409599"/>
                        <a:ext cx="10859813" cy="4818283"/>
                      </a:xfrm>
                      <a:prstGeom prst="rect">
                        <a:avLst/>
                      </a:prstGeom>
                    </p:spPr>
                  </p:pic>
                </p:oleObj>
              </mc:Fallback>
            </mc:AlternateContent>
          </a:graphicData>
        </a:graphic>
      </p:graphicFrame>
    </p:spTree>
    <p:extLst>
      <p:ext uri="{BB962C8B-B14F-4D97-AF65-F5344CB8AC3E}">
        <p14:creationId xmlns:p14="http://schemas.microsoft.com/office/powerpoint/2010/main" val="743734741"/>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BA1ECD-B5F9-4771-A92F-CE41575CFF18}">
  <ds:schemaRefs>
    <ds:schemaRef ds:uri="http://schemas.microsoft.com/sharepoint/v3/contenttype/forms"/>
  </ds:schemaRefs>
</ds:datastoreItem>
</file>

<file path=customXml/itemProps2.xml><?xml version="1.0" encoding="utf-8"?>
<ds:datastoreItem xmlns:ds="http://schemas.openxmlformats.org/officeDocument/2006/customXml" ds:itemID="{3CE66D19-DF78-405C-BCDD-E36DE8F35B9B}">
  <ds:schemaRefs>
    <ds:schemaRef ds:uri="http://schemas.microsoft.com/office/2006/metadata/properties"/>
    <ds:schemaRef ds:uri="http://schemas.microsoft.com/office/infopath/2007/PartnerControls"/>
    <ds:schemaRef ds:uri="e8bab37c-6053-4066-b569-fd9fbae908bd"/>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3A2F3D4-E1A8-4F63-8B0C-6A6BE4A986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1789</Words>
  <Application>Microsoft Office PowerPoint</Application>
  <PresentationFormat>Widescreen</PresentationFormat>
  <Paragraphs>182</Paragraphs>
  <Slides>14</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Arial</vt:lpstr>
      <vt:lpstr>Consolas</vt:lpstr>
      <vt:lpstr>Segoe UI</vt:lpstr>
      <vt:lpstr>Segoe UI Light</vt:lpstr>
      <vt:lpstr>Segoe UI Semibold</vt:lpstr>
      <vt:lpstr>Wingdings</vt:lpstr>
      <vt:lpstr>LIGHT MODE</vt:lpstr>
      <vt:lpstr>Bitmap Image</vt:lpstr>
      <vt:lpstr>AZ-305T00A Designing Microsoft Azure Infrastructure Solutions</vt:lpstr>
      <vt:lpstr>Youtube.com/@mwcloud github.com/kramit mike@michaelwhitehouse.com 9:30am start GMT+1</vt:lpstr>
      <vt:lpstr>Let’s get to know  each other</vt:lpstr>
      <vt:lpstr>Let’s have a great time together</vt:lpstr>
      <vt:lpstr>About this course</vt:lpstr>
      <vt:lpstr>Course schedule</vt:lpstr>
      <vt:lpstr>Get ready for your Microsoft Certification exam</vt:lpstr>
      <vt:lpstr>Case studies</vt:lpstr>
      <vt:lpstr>Microsoft’s Cloud Adoption Framework </vt:lpstr>
      <vt:lpstr>Microsoft Azure Well-Architected Framework</vt:lpstr>
      <vt:lpstr>Get the most out of your Microsoft Learn profile</vt:lpstr>
      <vt:lpstr>Access your course materials</vt:lpstr>
      <vt:lpstr>Celebrate your accomplishments and feel empowered</vt:lpstr>
      <vt:lpstr>Become  Microsoft Certified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2023-09-24T01:20:57Z</dcterms:created>
  <dcterms:modified xsi:type="dcterms:W3CDTF">2023-11-20T08:16:31Z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Application">
    <vt:lpwstr>Microsoft Azure Information Protection</vt:lpwstr>
  </property>
  <property fmtid="{D5CDD505-2E9C-101B-9397-08002B2CF9AE}" pid="3" name="MSIP_Label_f42aa342-8706-4288-bd11-ebb85995028c_Enabled">
    <vt:lpwstr>True</vt:lpwstr>
  </property>
  <property fmtid="{D5CDD505-2E9C-101B-9397-08002B2CF9AE}" pid="4" name="MediaServiceImageTags">
    <vt:lpwstr/>
  </property>
  <property fmtid="{D5CDD505-2E9C-101B-9397-08002B2CF9AE}" pid="5" name="ContentTypeId">
    <vt:lpwstr>0x010100329163849240324E9E04492C11FECC70</vt:lpwstr>
  </property>
  <property fmtid="{D5CDD505-2E9C-101B-9397-08002B2CF9AE}" pid="6" name="Audience">
    <vt:lpwstr/>
  </property>
  <property fmtid="{D5CDD505-2E9C-101B-9397-08002B2CF9AE}" pid="7" name="MSIP_Label_f42aa342-8706-4288-bd11-ebb85995028c_SetDate">
    <vt:lpwstr>2017-08-29T14:27:20.8568347-07:00</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Name">
    <vt:lpwstr>General</vt:lpwstr>
  </property>
  <property fmtid="{D5CDD505-2E9C-101B-9397-08002B2CF9AE}" pid="10" name="Campaign">
    <vt:lpwstr/>
  </property>
  <property fmtid="{D5CDD505-2E9C-101B-9397-08002B2CF9AE}" pid="11" name="MSIP_Label_f42aa342-8706-4288-bd11-ebb85995028c_Extended_MSFT_Method">
    <vt:lpwstr>Automatic</vt:lpwstr>
  </property>
  <property fmtid="{D5CDD505-2E9C-101B-9397-08002B2CF9AE}" pid="12" name="Track">
    <vt:lpwstr/>
  </property>
  <property fmtid="{D5CDD505-2E9C-101B-9397-08002B2CF9AE}" pid="13" name="MSIP_Label_f42aa342-8706-4288-bd11-ebb85995028c_Owner">
    <vt:lpwstr>maryfj@microsoft.com</vt:lpwstr>
  </property>
  <property fmtid="{D5CDD505-2E9C-101B-9397-08002B2CF9AE}" pid="14" name="Event Venue">
    <vt:lpwstr/>
  </property>
  <property fmtid="{D5CDD505-2E9C-101B-9397-08002B2CF9AE}" pid="15" name="IsMyDocuments">
    <vt:bool>true</vt:bool>
  </property>
  <property fmtid="{D5CDD505-2E9C-101B-9397-08002B2CF9AE}" pid="16" name="Sensitivity">
    <vt:lpwstr>General</vt:lpwstr>
  </property>
  <property fmtid="{D5CDD505-2E9C-101B-9397-08002B2CF9AE}" pid="17" name="MSIP_Label_f42aa342-8706-4288-bd11-ebb85995028c_Ref">
    <vt:lpwstr>https://api.informationprotection.azure.com/api/72f988bf-86f1-41af-91ab-2d7cd011db47</vt:lpwstr>
  </property>
  <property fmtid="{D5CDD505-2E9C-101B-9397-08002B2CF9AE}" pid="18" name="Product">
    <vt:lpwstr/>
  </property>
  <property fmtid="{D5CDD505-2E9C-101B-9397-08002B2CF9AE}" pid="19" name="Event Location">
    <vt:lpwstr/>
  </property>
  <property fmtid="{D5CDD505-2E9C-101B-9397-08002B2CF9AE}" pid="20" name="Event1">
    <vt:lpwstr>622;#Unassigned|2c8af875-f38a-40b8-a0a9-056aed3fc8c0</vt:lpwstr>
  </property>
</Properties>
</file>